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6"/>
  </p:notesMasterIdLst>
  <p:sldIdLst>
    <p:sldId id="269" r:id="rId2"/>
    <p:sldId id="275" r:id="rId3"/>
    <p:sldId id="273" r:id="rId4"/>
    <p:sldId id="265" r:id="rId5"/>
    <p:sldId id="260" r:id="rId6"/>
    <p:sldId id="259" r:id="rId7"/>
    <p:sldId id="277" r:id="rId8"/>
    <p:sldId id="257" r:id="rId9"/>
    <p:sldId id="272" r:id="rId10"/>
    <p:sldId id="270" r:id="rId11"/>
    <p:sldId id="266" r:id="rId12"/>
    <p:sldId id="274" r:id="rId13"/>
    <p:sldId id="267" r:id="rId14"/>
    <p:sldId id="268"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3171"/>
    <a:srgbClr val="E3319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3" autoAdjust="0"/>
    <p:restoredTop sz="85500" autoAdjust="0"/>
  </p:normalViewPr>
  <p:slideViewPr>
    <p:cSldViewPr>
      <p:cViewPr>
        <p:scale>
          <a:sx n="60" d="100"/>
          <a:sy n="60" d="100"/>
        </p:scale>
        <p:origin x="-168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C50ED-61C8-4E9D-B5AD-CDC552BBE97D}" type="datetimeFigureOut">
              <a:rPr lang="en-US" smtClean="0"/>
              <a:pPr/>
              <a:t>4/27/2012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B10E7-945C-47A6-AB8B-E7ADFC3328ED}" type="slidenum">
              <a:rPr lang="en-US" smtClean="0"/>
              <a:pPr/>
              <a:t>‹#›</a:t>
            </a:fld>
            <a:endParaRPr lang="en-US"/>
          </a:p>
        </p:txBody>
      </p:sp>
    </p:spTree>
    <p:extLst>
      <p:ext uri="{BB962C8B-B14F-4D97-AF65-F5344CB8AC3E}">
        <p14:creationId xmlns:p14="http://schemas.microsoft.com/office/powerpoint/2010/main" val="9503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explanation</a:t>
            </a:r>
            <a:r>
              <a:rPr lang="en-US" baseline="0" dirty="0" smtClean="0"/>
              <a:t>, point out that there are four identical subunits with an electron transferring </a:t>
            </a:r>
            <a:r>
              <a:rPr lang="en-US" baseline="0" dirty="0" err="1" smtClean="0"/>
              <a:t>falvoprotein</a:t>
            </a:r>
            <a:r>
              <a:rPr lang="en-US" baseline="0" dirty="0" smtClean="0"/>
              <a:t> and is found in mitochondria</a:t>
            </a:r>
            <a:endParaRPr lang="en-US" dirty="0"/>
          </a:p>
        </p:txBody>
      </p:sp>
      <p:sp>
        <p:nvSpPr>
          <p:cNvPr id="4" name="Slide Number Placeholder 3"/>
          <p:cNvSpPr>
            <a:spLocks noGrp="1"/>
          </p:cNvSpPr>
          <p:nvPr>
            <p:ph type="sldNum" sz="quarter" idx="10"/>
          </p:nvPr>
        </p:nvSpPr>
        <p:spPr/>
        <p:txBody>
          <a:bodyPr/>
          <a:lstStyle/>
          <a:p>
            <a:fld id="{BC6B10E7-945C-47A6-AB8B-E7ADFC3328ED}"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Further research on FAD should be conducted because researchers currently know that the </a:t>
            </a:r>
            <a:r>
              <a:rPr lang="en-US" baseline="0" dirty="0" err="1" smtClean="0"/>
              <a:t>is</a:t>
            </a:r>
            <a:r>
              <a:rPr lang="en-US" dirty="0" err="1" smtClean="0"/>
              <a:t>oalloxazine</a:t>
            </a:r>
            <a:r>
              <a:rPr lang="en-US" dirty="0" smtClean="0"/>
              <a:t> ring is key in the transferring</a:t>
            </a:r>
            <a:r>
              <a:rPr lang="en-US" baseline="0" dirty="0" smtClean="0"/>
              <a:t> of the electrons but the mechanism of transferring electrons is not understood.</a:t>
            </a:r>
          </a:p>
          <a:p>
            <a:endParaRPr lang="en-US" baseline="0" dirty="0" smtClean="0"/>
          </a:p>
          <a:p>
            <a:r>
              <a:rPr lang="en-US" baseline="0" dirty="0" smtClean="0"/>
              <a:t>MCAD is one type of metabolic disorder which is occurs in the second step of the beta oxidation of fatty acids.  Another type of metabolic disorder is </a:t>
            </a:r>
            <a:r>
              <a:rPr lang="en-US" baseline="0" dirty="0" err="1" smtClean="0"/>
              <a:t>Trifunctional</a:t>
            </a:r>
            <a:r>
              <a:rPr lang="en-US" baseline="0" dirty="0" smtClean="0"/>
              <a:t> Protein (TFP) Deficiency.  This metabolic disorder involves the last three steps of the beta oxidation of fatty acids.  Additional research on other family members of the </a:t>
            </a:r>
            <a:r>
              <a:rPr lang="en-US" cap="none" dirty="0" err="1" smtClean="0">
                <a:ln/>
                <a:solidFill>
                  <a:schemeClr val="accent3"/>
                </a:solidFill>
                <a:effectLst/>
              </a:rPr>
              <a:t>Acyl-CoA</a:t>
            </a:r>
            <a:r>
              <a:rPr lang="en-US" cap="none" dirty="0" smtClean="0">
                <a:ln/>
                <a:solidFill>
                  <a:schemeClr val="accent3"/>
                </a:solidFill>
                <a:effectLst/>
              </a:rPr>
              <a:t> Dehydrogenase could</a:t>
            </a:r>
            <a:r>
              <a:rPr lang="en-US" cap="none" baseline="0" dirty="0" smtClean="0">
                <a:ln/>
                <a:solidFill>
                  <a:schemeClr val="accent3"/>
                </a:solidFill>
                <a:effectLst/>
              </a:rPr>
              <a:t> also prevent further deaths.  There are many similarities between MCAD and their other family members but the differences are not fully understood. </a:t>
            </a:r>
            <a:r>
              <a:rPr lang="en-US" baseline="0" dirty="0" smtClean="0"/>
              <a:t>It is possible that other metabolic disorders may be a small percentage of SIDS cases.</a:t>
            </a:r>
          </a:p>
          <a:p>
            <a:endParaRPr lang="en-US" baseline="0" dirty="0" smtClean="0"/>
          </a:p>
          <a:p>
            <a:r>
              <a:rPr lang="en-US" dirty="0" smtClean="0">
                <a:solidFill>
                  <a:srgbClr val="000000"/>
                </a:solidFill>
              </a:rPr>
              <a:t>Amino</a:t>
            </a:r>
            <a:r>
              <a:rPr lang="en-US" baseline="0" dirty="0" smtClean="0">
                <a:solidFill>
                  <a:srgbClr val="000000"/>
                </a:solidFill>
              </a:rPr>
              <a:t> acid residues n</a:t>
            </a:r>
            <a:r>
              <a:rPr lang="en-US" dirty="0" smtClean="0">
                <a:solidFill>
                  <a:srgbClr val="000000"/>
                </a:solidFill>
              </a:rPr>
              <a:t>ecessary for catalysis and correct function of MCAD has been used to compare to other members of the family. </a:t>
            </a:r>
          </a:p>
          <a:p>
            <a:endParaRPr lang="en-US" baseline="0" dirty="0" smtClean="0"/>
          </a:p>
          <a:p>
            <a:r>
              <a:rPr lang="en-US" baseline="0" dirty="0" smtClean="0"/>
              <a:t>Although not all SIDS deaths are due to </a:t>
            </a:r>
            <a:r>
              <a:rPr lang="en-US" baseline="0" dirty="0" err="1" smtClean="0"/>
              <a:t>mcad</a:t>
            </a:r>
            <a:r>
              <a:rPr lang="en-US" baseline="0" dirty="0" smtClean="0"/>
              <a:t>…maybe they are related to the other enzymes in the fatty acid beta oxidation</a:t>
            </a:r>
            <a:endParaRPr lang="en-US" dirty="0"/>
          </a:p>
        </p:txBody>
      </p:sp>
      <p:sp>
        <p:nvSpPr>
          <p:cNvPr id="4" name="Slide Number Placeholder 3"/>
          <p:cNvSpPr>
            <a:spLocks noGrp="1"/>
          </p:cNvSpPr>
          <p:nvPr>
            <p:ph type="sldNum" sz="quarter" idx="10"/>
          </p:nvPr>
        </p:nvSpPr>
        <p:spPr/>
        <p:txBody>
          <a:bodyPr/>
          <a:lstStyle/>
          <a:p>
            <a:fld id="{BC6B10E7-945C-47A6-AB8B-E7ADFC3328ED}"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6B10E7-945C-47A6-AB8B-E7ADFC3328ED}"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MCAD is first enzyme in the fatty acid beta oxidation spiral that degrades fatty acids into Acetyl-Coenzyme A. MCAD is one of  a family of nine </a:t>
            </a:r>
            <a:r>
              <a:rPr lang="en-US" sz="1200" dirty="0" err="1" smtClean="0"/>
              <a:t>dehydrogenases</a:t>
            </a:r>
            <a:r>
              <a:rPr lang="en-US" sz="1200" dirty="0" smtClean="0"/>
              <a:t> that breakdown different lengths of carbon chains of fatty acids in beta oxidation spiral.  MCAD works on fatty  acids of 4-12 carbons in length.</a:t>
            </a:r>
          </a:p>
          <a:p>
            <a:endParaRPr lang="en-US" dirty="0"/>
          </a:p>
        </p:txBody>
      </p:sp>
      <p:sp>
        <p:nvSpPr>
          <p:cNvPr id="4" name="Slide Number Placeholder 3"/>
          <p:cNvSpPr>
            <a:spLocks noGrp="1"/>
          </p:cNvSpPr>
          <p:nvPr>
            <p:ph type="sldNum" sz="quarter" idx="10"/>
          </p:nvPr>
        </p:nvSpPr>
        <p:spPr/>
        <p:txBody>
          <a:bodyPr/>
          <a:lstStyle/>
          <a:p>
            <a:fld id="{BC6B10E7-945C-47A6-AB8B-E7ADFC3328E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Accommodates substrates up to twelve carbons long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Binds the FAD at its </a:t>
            </a:r>
            <a:r>
              <a:rPr lang="en-US" dirty="0" err="1" smtClean="0"/>
              <a:t>flavin</a:t>
            </a:r>
            <a:r>
              <a:rPr lang="en-US" dirty="0" smtClean="0"/>
              <a:t> ring, specifically at the 2'-OH of the </a:t>
            </a:r>
            <a:r>
              <a:rPr lang="en-US" dirty="0" err="1" smtClean="0"/>
              <a:t>ribityl</a:t>
            </a:r>
            <a:r>
              <a:rPr lang="en-US" dirty="0" smtClean="0"/>
              <a:t> chain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Glutamate-376 is the catalytic base and, the substrate binds to it at the amide nitrogen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C6B10E7-945C-47A6-AB8B-E7ADFC3328ED}"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Flavin</a:t>
            </a:r>
            <a:r>
              <a:rPr lang="en-US" baseline="0" dirty="0" smtClean="0"/>
              <a:t> Adenine </a:t>
            </a:r>
            <a:r>
              <a:rPr lang="en-US" baseline="0" dirty="0" err="1" smtClean="0"/>
              <a:t>Dinucleotide</a:t>
            </a:r>
            <a:r>
              <a:rPr lang="en-US" baseline="0" dirty="0" smtClean="0"/>
              <a:t>, more commonly known as FAD, is present in all four subunits of MCAD.  In my subunit I illustrated some of the intermolecular interactions that occur.  FAD is the plum colored structure with the three rings.  The lines that connect FAD to the MCAD are hydrogen bonds.  There are also hydrophobic interactions as well as interactions with neighboring residues, but I only illustrated the hydrogen bonds because they are thought to be the most essential.  As you can see there are hydrogen bond interactions between MCAD and FAD throughout the model but the bonds on the three member ring is key to the function.  The function of FAD is to transfer electrons between MCAD and FAD.  The exact mechanism of this is unknown but the three member ring is the most important.</a:t>
            </a:r>
            <a:endParaRPr lang="en-US" dirty="0"/>
          </a:p>
        </p:txBody>
      </p:sp>
      <p:sp>
        <p:nvSpPr>
          <p:cNvPr id="4" name="Slide Number Placeholder 3"/>
          <p:cNvSpPr>
            <a:spLocks noGrp="1"/>
          </p:cNvSpPr>
          <p:nvPr>
            <p:ph type="sldNum" sz="quarter" idx="10"/>
          </p:nvPr>
        </p:nvSpPr>
        <p:spPr/>
        <p:txBody>
          <a:bodyPr/>
          <a:lstStyle/>
          <a:p>
            <a:fld id="{BC6B10E7-945C-47A6-AB8B-E7ADFC3328E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Structure:</a:t>
            </a:r>
          </a:p>
          <a:p>
            <a:r>
              <a:rPr lang="en-US" dirty="0" smtClean="0"/>
              <a:t>It is a </a:t>
            </a:r>
            <a:r>
              <a:rPr lang="en-US" dirty="0" err="1" smtClean="0"/>
              <a:t>heterodimer</a:t>
            </a:r>
            <a:r>
              <a:rPr lang="en-US" dirty="0" smtClean="0"/>
              <a:t> protein that folds into 3 domains</a:t>
            </a:r>
          </a:p>
          <a:p>
            <a:r>
              <a:rPr lang="en-US" dirty="0" smtClean="0"/>
              <a:t>FAD</a:t>
            </a:r>
            <a:r>
              <a:rPr lang="en-US" baseline="0" dirty="0" smtClean="0"/>
              <a:t> is non-covalently bonded to domain 2 and is in the shallow bowl between domain 1 and 3</a:t>
            </a:r>
          </a:p>
          <a:p>
            <a:r>
              <a:rPr lang="en-US" baseline="0" dirty="0" smtClean="0"/>
              <a:t>There are different interactions between ETF and FAD:</a:t>
            </a:r>
          </a:p>
          <a:p>
            <a:r>
              <a:rPr lang="en-US" baseline="0" dirty="0" smtClean="0"/>
              <a:t>Salt bridges </a:t>
            </a:r>
          </a:p>
          <a:p>
            <a:r>
              <a:rPr lang="en-US" baseline="0" dirty="0" err="1" smtClean="0"/>
              <a:t>Hbonds</a:t>
            </a:r>
            <a:endParaRPr lang="en-US" baseline="0" dirty="0" smtClean="0"/>
          </a:p>
          <a:p>
            <a:r>
              <a:rPr lang="en-US" baseline="0" dirty="0" smtClean="0"/>
              <a:t>Interactions between residues of ETF and MCAD along with FAD interacting with ETF</a:t>
            </a:r>
          </a:p>
          <a:p>
            <a:r>
              <a:rPr lang="en-US" baseline="0" dirty="0" smtClean="0"/>
              <a:t>Function:</a:t>
            </a:r>
          </a:p>
          <a:p>
            <a:r>
              <a:rPr lang="en-US" baseline="0" dirty="0" smtClean="0"/>
              <a:t>In mammals ETF links the activity of about 10 different </a:t>
            </a:r>
            <a:r>
              <a:rPr lang="en-US" baseline="0" dirty="0" err="1" smtClean="0"/>
              <a:t>dehydrogenases</a:t>
            </a:r>
            <a:r>
              <a:rPr lang="en-US" baseline="0" dirty="0" smtClean="0"/>
              <a:t> to respiratory chain by accepting and then transferring </a:t>
            </a:r>
            <a:r>
              <a:rPr lang="en-US" baseline="0" dirty="0" err="1" smtClean="0"/>
              <a:t>electrongs</a:t>
            </a:r>
            <a:r>
              <a:rPr lang="en-US" baseline="0" dirty="0" smtClean="0"/>
              <a:t> to membrane </a:t>
            </a:r>
            <a:r>
              <a:rPr lang="en-US" baseline="0" dirty="0" err="1" smtClean="0"/>
              <a:t>bount</a:t>
            </a:r>
            <a:r>
              <a:rPr lang="en-US" baseline="0" dirty="0" smtClean="0"/>
              <a:t> ETF-</a:t>
            </a:r>
            <a:r>
              <a:rPr lang="en-US" baseline="0" dirty="0" err="1" smtClean="0"/>
              <a:t>ubiquinone</a:t>
            </a:r>
            <a:r>
              <a:rPr lang="en-US" baseline="0" dirty="0" smtClean="0"/>
              <a:t> </a:t>
            </a:r>
            <a:r>
              <a:rPr lang="en-US" baseline="0" dirty="0" err="1" smtClean="0"/>
              <a:t>oxidoreductase</a:t>
            </a:r>
            <a:r>
              <a:rPr lang="en-US" baseline="0" dirty="0" smtClean="0"/>
              <a:t>-ETF acts like </a:t>
            </a:r>
            <a:r>
              <a:rPr lang="en-US" baseline="0" dirty="0" err="1" smtClean="0"/>
              <a:t>cytc</a:t>
            </a:r>
            <a:r>
              <a:rPr lang="en-US" baseline="0" dirty="0" smtClean="0"/>
              <a:t> because it carries and transfers electrons to ETC</a:t>
            </a:r>
          </a:p>
          <a:p>
            <a:r>
              <a:rPr lang="en-US" baseline="0" dirty="0" smtClean="0"/>
              <a:t>Evidence suggests that electron transfer from MCAD to ETF requires a rotational movement of ETF FAD domain-the movement is restricted by a static </a:t>
            </a:r>
            <a:r>
              <a:rPr lang="en-US" baseline="0" dirty="0" err="1" smtClean="0"/>
              <a:t>componenet</a:t>
            </a:r>
            <a:r>
              <a:rPr lang="en-US" baseline="0" dirty="0" smtClean="0"/>
              <a:t> of interaction (small residue leu194 on domain 2 of ETF)</a:t>
            </a:r>
          </a:p>
          <a:p>
            <a:r>
              <a:rPr lang="en-US" baseline="0" dirty="0" smtClean="0"/>
              <a:t>Therefore there are 2 opposing things:</a:t>
            </a:r>
          </a:p>
          <a:p>
            <a:r>
              <a:rPr lang="en-US" baseline="0" dirty="0" smtClean="0"/>
              <a:t>	1. </a:t>
            </a:r>
            <a:r>
              <a:rPr lang="en-US" baseline="0" dirty="0" err="1" smtClean="0"/>
              <a:t>etf</a:t>
            </a:r>
            <a:r>
              <a:rPr lang="en-US" baseline="0" dirty="0" smtClean="0"/>
              <a:t> retains </a:t>
            </a:r>
            <a:r>
              <a:rPr lang="en-US" baseline="0" dirty="0" err="1" smtClean="0"/>
              <a:t>specificty</a:t>
            </a:r>
            <a:r>
              <a:rPr lang="en-US" baseline="0" dirty="0" smtClean="0"/>
              <a:t> via leu195 interaction in domain 3</a:t>
            </a:r>
          </a:p>
          <a:p>
            <a:r>
              <a:rPr lang="en-US" baseline="0" dirty="0" smtClean="0"/>
              <a:t>	2. </a:t>
            </a:r>
            <a:r>
              <a:rPr lang="en-US" baseline="0" dirty="0" err="1" smtClean="0"/>
              <a:t>etf</a:t>
            </a:r>
            <a:r>
              <a:rPr lang="en-US" baseline="0" dirty="0" smtClean="0"/>
              <a:t> retains flexibility by the flexible FAD domain</a:t>
            </a:r>
          </a:p>
          <a:p>
            <a:endParaRPr lang="en-US" baseline="0" dirty="0" smtClean="0"/>
          </a:p>
          <a:p>
            <a:r>
              <a:rPr lang="en-US" dirty="0" smtClean="0"/>
              <a:t>ETF and MCAD:</a:t>
            </a:r>
          </a:p>
          <a:p>
            <a:r>
              <a:rPr lang="en-US" dirty="0" smtClean="0"/>
              <a:t>There are 2</a:t>
            </a:r>
            <a:r>
              <a:rPr lang="en-US" baseline="0" dirty="0" smtClean="0"/>
              <a:t> interactions between ETF and MCAD- one is at leu195 on ETF that is an anchor and docks onto the hydrophobic patch on MCAD surface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Residue near surface may interact with arg249 in ETF and FAD domain and stabilize conformation for electron transfer from primary </a:t>
            </a:r>
            <a:r>
              <a:rPr lang="en-US" baseline="0" dirty="0" err="1" smtClean="0"/>
              <a:t>dehydrogenase</a:t>
            </a:r>
            <a:r>
              <a:rPr lang="en-US" baseline="0" dirty="0" smtClean="0"/>
              <a:t> to ETF</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ETF FAD and MCAD FAD are in close proximity and this allows for fast </a:t>
            </a:r>
            <a:r>
              <a:rPr lang="en-US" baseline="0" dirty="0" err="1" smtClean="0"/>
              <a:t>interprotein</a:t>
            </a:r>
            <a:r>
              <a:rPr lang="en-US" baseline="0" dirty="0" smtClean="0"/>
              <a:t> electron transfer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Need glu212 in MCAD to stabilize electron transfer state and glu165 in ETF is also required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ETF has dual contact mechanism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Docking: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Hydrophbic</a:t>
            </a:r>
            <a:r>
              <a:rPr lang="en-US" baseline="0" dirty="0" smtClean="0"/>
              <a:t> pocket formed by phe23, gly60, thr64, leu73, leu75 and ile83 on MCAD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Hydrophobic </a:t>
            </a:r>
            <a:r>
              <a:rPr lang="en-US" baseline="0" dirty="0" err="1" smtClean="0"/>
              <a:t>pactch</a:t>
            </a:r>
            <a:r>
              <a:rPr lang="en-US" baseline="0" dirty="0" smtClean="0"/>
              <a:t> extends to ETF with residues tyr192, pro 197, ile198 and met199</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docking is an induced fit binding for ETF and the changes </a:t>
            </a:r>
            <a:r>
              <a:rPr lang="en-US" baseline="0" dirty="0" err="1" smtClean="0"/>
              <a:t>occure</a:t>
            </a:r>
            <a:r>
              <a:rPr lang="en-US" baseline="0" dirty="0" smtClean="0"/>
              <a:t> in ETF not in MCAD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ETF there is a </a:t>
            </a:r>
            <a:r>
              <a:rPr lang="en-US" baseline="0" dirty="0" err="1" smtClean="0"/>
              <a:t>rec</a:t>
            </a:r>
            <a:r>
              <a:rPr lang="en-US" baseline="0" dirty="0" smtClean="0"/>
              <a:t> loop from ile14 to ser37 and it is able to recognize the hydrophobic patch on MCAD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results in concomitant rearrangement of tyr16 on ETF from its normal position near FAD </a:t>
            </a:r>
            <a:r>
              <a:rPr lang="en-US" baseline="0" dirty="0" err="1" smtClean="0"/>
              <a:t>isoalloxazine</a:t>
            </a:r>
            <a:r>
              <a:rPr lang="en-US" baseline="0" dirty="0" smtClean="0"/>
              <a:t> ring…leu195 on ETF and the </a:t>
            </a:r>
            <a:r>
              <a:rPr lang="en-US" baseline="0" dirty="0" err="1" smtClean="0"/>
              <a:t>rec</a:t>
            </a:r>
            <a:r>
              <a:rPr lang="en-US" baseline="0" dirty="0" smtClean="0"/>
              <a:t> loop are necessary for correct docking with MCAD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Mutations: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Any mutations result in no electron transfer-mutations can be on the following: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Mutation of Glu212 to ala disrupts salt bridge centered on arg249alpha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Mutation of Arg249alpha to ala also affects this salt bridge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Mutation of glu359 to either </a:t>
            </a:r>
            <a:r>
              <a:rPr lang="en-US" baseline="0" dirty="0" err="1" smtClean="0"/>
              <a:t>gln</a:t>
            </a:r>
            <a:r>
              <a:rPr lang="en-US" baseline="0" dirty="0" smtClean="0"/>
              <a:t> or ala also disrupts salt bridge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Mutation of trp166 to </a:t>
            </a:r>
            <a:r>
              <a:rPr lang="en-US" baseline="0" dirty="0" err="1" smtClean="0"/>
              <a:t>phe</a:t>
            </a:r>
            <a:r>
              <a:rPr lang="en-US" baseline="0" dirty="0" smtClean="0"/>
              <a:t> or ala decrease electron transfer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Mutation of tyrpsine-360 to ala removes the stacking interaction and affects the electron transfer rates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Glu165 forms a transient interaction between FAD domain and surface ETF contributed by domain 1 and 3</a:t>
            </a:r>
            <a:endParaRPr lang="en-US" dirty="0" smtClean="0"/>
          </a:p>
        </p:txBody>
      </p:sp>
      <p:sp>
        <p:nvSpPr>
          <p:cNvPr id="4" name="Slide Number Placeholder 3"/>
          <p:cNvSpPr>
            <a:spLocks noGrp="1"/>
          </p:cNvSpPr>
          <p:nvPr>
            <p:ph type="sldNum" sz="quarter" idx="10"/>
          </p:nvPr>
        </p:nvSpPr>
        <p:spPr/>
        <p:txBody>
          <a:bodyPr/>
          <a:lstStyle/>
          <a:p>
            <a:fld id="{BC6B10E7-945C-47A6-AB8B-E7ADFC3328E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6B10E7-945C-47A6-AB8B-E7ADFC3328ED}"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6B10E7-945C-47A6-AB8B-E7ADFC3328ED}"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MCAD</a:t>
            </a:r>
            <a:r>
              <a:rPr lang="en-US" baseline="0" dirty="0" smtClean="0"/>
              <a:t> Deficiency is an </a:t>
            </a:r>
            <a:r>
              <a:rPr lang="en-US" baseline="0" dirty="0" err="1" smtClean="0"/>
              <a:t>autosomal</a:t>
            </a:r>
            <a:r>
              <a:rPr lang="en-US" baseline="0" dirty="0" smtClean="0"/>
              <a:t> recessive mutation which means that the mutated gene was inherited from either one of both of the parents.  The mutation that occurs is a base pair mutation that changes an adenine to be changed to a guanine which causes the amino acid to be changed from lysine to a glutamate.  80% of all cases are homozygous for the mutation.  When someone is homozygous for the mutation is simply means that the mutated gene was inherited from both the mother and father.  18% of all cases are heterozygous for the mutation which means that the child only inherited one mutated gene.  This could have came from both the mother or father, but not both.</a:t>
            </a:r>
          </a:p>
          <a:p>
            <a:endParaRPr lang="en-US" baseline="0" dirty="0" smtClean="0"/>
          </a:p>
          <a:p>
            <a:r>
              <a:rPr lang="en-US" baseline="0" dirty="0" smtClean="0"/>
              <a:t>Sudden Infant Death Syndrome, more commonly known as SIDS, is when the cause of death of an infant cannot be explained.  Research indicates that roughly 1% of SIDS cases, were actually caused by MCAD deficiency.</a:t>
            </a:r>
          </a:p>
          <a:p>
            <a:endParaRPr lang="en-US" baseline="0" dirty="0" smtClean="0"/>
          </a:p>
          <a:p>
            <a:r>
              <a:rPr lang="en-US" baseline="0" dirty="0" smtClean="0"/>
              <a:t>The prevalence of MCAD deficiency is that it is most common in northern European countries. Some of the countries that MCAD deficiency is most common in is England, Ireland, and Scandinavia.  Australia also has an increased number of MCAD deficiency cases.</a:t>
            </a:r>
            <a:endParaRPr lang="en-US" dirty="0"/>
          </a:p>
        </p:txBody>
      </p:sp>
      <p:sp>
        <p:nvSpPr>
          <p:cNvPr id="4" name="Slide Number Placeholder 3"/>
          <p:cNvSpPr>
            <a:spLocks noGrp="1"/>
          </p:cNvSpPr>
          <p:nvPr>
            <p:ph type="sldNum" sz="quarter" idx="10"/>
          </p:nvPr>
        </p:nvSpPr>
        <p:spPr/>
        <p:txBody>
          <a:bodyPr/>
          <a:lstStyle/>
          <a:p>
            <a:fld id="{BC6B10E7-945C-47A6-AB8B-E7ADFC3328ED}"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Screening for MCAD deficiency</a:t>
            </a:r>
            <a:r>
              <a:rPr lang="en-US" baseline="0" dirty="0" smtClean="0"/>
              <a:t> is universally required by law or rule and fully implemented in the United States which means that every child born in the United States is tested for MCAD deficiency.  Under circumstances that a child is not screened for MCAD deficiency, such as being born in another country, infants are tested when both parents carry the gene or if the infant shows symptoms of the deficiency.  The tests used to determine whether a child has MCAD deficiency is tandem Mass Spectrometers (MS) or a Polymerase Chain Reaction (PCR).  Prenatal test can be done if both parents carry the mutated gene.</a:t>
            </a:r>
          </a:p>
          <a:p>
            <a:endParaRPr lang="en-US" baseline="0" dirty="0" smtClean="0"/>
          </a:p>
          <a:p>
            <a:r>
              <a:rPr lang="en-US" baseline="0" dirty="0" smtClean="0"/>
              <a:t>Symptoms occur when individual is in fasting state.  Common symptoms are hypoglycemia, vomiting, lethargy, liver dysfunction, seizures, and coma.  When individual is not treated, can result to brain damage, cardiac arrest, and death.</a:t>
            </a:r>
          </a:p>
          <a:p>
            <a:endParaRPr lang="en-US" baseline="0" dirty="0" smtClean="0"/>
          </a:p>
          <a:p>
            <a:r>
              <a:rPr lang="en-US" baseline="0" dirty="0" smtClean="0"/>
              <a:t>Treatment includes not fasting for more than two to six hours.  Individuals with MCAD deficiency should consume a high carbohydrate diet with low fats.  Intravenous glucose is given if unable to consume food.  Some doctors choose to give patients supplemental </a:t>
            </a:r>
            <a:r>
              <a:rPr lang="en-US" baseline="0" dirty="0" err="1" smtClean="0"/>
              <a:t>carnitine</a:t>
            </a:r>
            <a:r>
              <a:rPr lang="en-US" baseline="0" smtClean="0"/>
              <a:t>.</a:t>
            </a:r>
            <a:endParaRPr lang="en-US" baseline="0" dirty="0" smtClean="0"/>
          </a:p>
        </p:txBody>
      </p:sp>
      <p:sp>
        <p:nvSpPr>
          <p:cNvPr id="4" name="Slide Number Placeholder 3"/>
          <p:cNvSpPr>
            <a:spLocks noGrp="1"/>
          </p:cNvSpPr>
          <p:nvPr>
            <p:ph type="sldNum" sz="quarter" idx="10"/>
          </p:nvPr>
        </p:nvSpPr>
        <p:spPr/>
        <p:txBody>
          <a:bodyPr/>
          <a:lstStyle/>
          <a:p>
            <a:fld id="{BC6B10E7-945C-47A6-AB8B-E7ADFC3328E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9FE70BF-98C9-4E12-A5A7-1FFFBEFEB275}" type="datetimeFigureOut">
              <a:rPr lang="en-US" smtClean="0"/>
              <a:pPr/>
              <a:t>4/27/2012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9E5B32F-677F-4792-9DE9-4B6BF660646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FE70BF-98C9-4E12-A5A7-1FFFBEFEB275}" type="datetimeFigureOut">
              <a:rPr lang="en-US" smtClean="0"/>
              <a:pPr/>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5B32F-677F-4792-9DE9-4B6BF66064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FE70BF-98C9-4E12-A5A7-1FFFBEFEB275}" type="datetimeFigureOut">
              <a:rPr lang="en-US" smtClean="0"/>
              <a:pPr/>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5B32F-677F-4792-9DE9-4B6BF66064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FE70BF-98C9-4E12-A5A7-1FFFBEFEB275}" type="datetimeFigureOut">
              <a:rPr lang="en-US" smtClean="0"/>
              <a:pPr/>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5B32F-677F-4792-9DE9-4B6BF66064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FE70BF-98C9-4E12-A5A7-1FFFBEFEB275}" type="datetimeFigureOut">
              <a:rPr lang="en-US" smtClean="0"/>
              <a:pPr/>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9E5B32F-677F-4792-9DE9-4B6BF660646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FE70BF-98C9-4E12-A5A7-1FFFBEFEB275}" type="datetimeFigureOut">
              <a:rPr lang="en-US" smtClean="0"/>
              <a:pPr/>
              <a:t>4/27/2012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5B32F-677F-4792-9DE9-4B6BF66064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FE70BF-98C9-4E12-A5A7-1FFFBEFEB275}" type="datetimeFigureOut">
              <a:rPr lang="en-US" smtClean="0"/>
              <a:pPr/>
              <a:t>4/27/2012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E5B32F-677F-4792-9DE9-4B6BF66064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FE70BF-98C9-4E12-A5A7-1FFFBEFEB275}" type="datetimeFigureOut">
              <a:rPr lang="en-US" smtClean="0"/>
              <a:pPr/>
              <a:t>4/27/2012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E5B32F-677F-4792-9DE9-4B6BF66064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E70BF-98C9-4E12-A5A7-1FFFBEFEB275}" type="datetimeFigureOut">
              <a:rPr lang="en-US" smtClean="0"/>
              <a:pPr/>
              <a:t>4/27/2012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E5B32F-677F-4792-9DE9-4B6BF66064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FE70BF-98C9-4E12-A5A7-1FFFBEFEB275}" type="datetimeFigureOut">
              <a:rPr lang="en-US" smtClean="0"/>
              <a:pPr/>
              <a:t>4/27/2012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5B32F-677F-4792-9DE9-4B6BF66064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FE70BF-98C9-4E12-A5A7-1FFFBEFEB275}" type="datetimeFigureOut">
              <a:rPr lang="en-US" smtClean="0"/>
              <a:pPr/>
              <a:t>4/27/2012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5B32F-677F-4792-9DE9-4B6BF66064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000" r="-4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9FE70BF-98C9-4E12-A5A7-1FFFBEFEB275}" type="datetimeFigureOut">
              <a:rPr lang="en-US" smtClean="0"/>
              <a:pPr/>
              <a:t>4/27/2012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9E5B32F-677F-4792-9DE9-4B6BF660646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p:spPr>
        <p:txBody>
          <a:bodyPr>
            <a:normAutofit fontScale="90000"/>
          </a:bodyPr>
          <a:lstStyle/>
          <a:p>
            <a:r>
              <a:rPr lang="en-US" cap="none" dirty="0" smtClean="0">
                <a:ln w="12700">
                  <a:solidFill>
                    <a:schemeClr val="tx2">
                      <a:satMod val="155000"/>
                    </a:schemeClr>
                  </a:solidFill>
                  <a:prstDash val="solid"/>
                </a:ln>
                <a:solidFill>
                  <a:schemeClr val="bg1"/>
                </a:solidFill>
                <a:effectLst/>
              </a:rPr>
              <a:t>M</a:t>
            </a:r>
            <a:r>
              <a:rPr lang="en-US" cap="none" dirty="0" smtClean="0">
                <a:ln w="12700">
                  <a:solidFill>
                    <a:schemeClr val="tx2">
                      <a:satMod val="155000"/>
                    </a:schemeClr>
                  </a:solidFill>
                  <a:prstDash val="solid"/>
                </a:ln>
                <a:solidFill>
                  <a:srgbClr val="000000"/>
                </a:solidFill>
                <a:effectLst/>
              </a:rPr>
              <a:t>CAD</a:t>
            </a:r>
            <a:br>
              <a:rPr lang="en-US" cap="none" dirty="0" smtClean="0">
                <a:ln w="12700">
                  <a:solidFill>
                    <a:schemeClr val="tx2">
                      <a:satMod val="155000"/>
                    </a:schemeClr>
                  </a:solidFill>
                  <a:prstDash val="solid"/>
                </a:ln>
                <a:solidFill>
                  <a:srgbClr val="000000"/>
                </a:solidFill>
                <a:effectLst/>
              </a:rPr>
            </a:br>
            <a:r>
              <a:rPr lang="en-US" cap="none" dirty="0" smtClean="0">
                <a:ln w="12700">
                  <a:solidFill>
                    <a:schemeClr val="tx2">
                      <a:satMod val="155000"/>
                    </a:schemeClr>
                  </a:solidFill>
                  <a:prstDash val="solid"/>
                </a:ln>
                <a:solidFill>
                  <a:srgbClr val="000000"/>
                </a:solidFill>
                <a:effectLst/>
              </a:rPr>
              <a:t>Medium Chain </a:t>
            </a:r>
            <a:r>
              <a:rPr lang="en-US" cap="none" dirty="0" err="1" smtClean="0">
                <a:ln w="12700">
                  <a:solidFill>
                    <a:schemeClr val="tx2">
                      <a:satMod val="155000"/>
                    </a:schemeClr>
                  </a:solidFill>
                  <a:prstDash val="solid"/>
                </a:ln>
                <a:solidFill>
                  <a:srgbClr val="000000"/>
                </a:solidFill>
                <a:effectLst/>
              </a:rPr>
              <a:t>Acyl-CoA</a:t>
            </a:r>
            <a:r>
              <a:rPr lang="en-US" cap="none" dirty="0" smtClean="0">
                <a:ln w="12700">
                  <a:solidFill>
                    <a:schemeClr val="tx2">
                      <a:satMod val="155000"/>
                    </a:schemeClr>
                  </a:solidFill>
                  <a:prstDash val="solid"/>
                </a:ln>
                <a:solidFill>
                  <a:srgbClr val="000000"/>
                </a:solidFill>
                <a:effectLst/>
              </a:rPr>
              <a:t> </a:t>
            </a:r>
            <a:r>
              <a:rPr lang="en-US" cap="none" dirty="0" err="1" smtClean="0">
                <a:ln w="12700">
                  <a:solidFill>
                    <a:schemeClr val="tx2">
                      <a:satMod val="155000"/>
                    </a:schemeClr>
                  </a:solidFill>
                  <a:prstDash val="solid"/>
                </a:ln>
                <a:solidFill>
                  <a:srgbClr val="000000"/>
                </a:solidFill>
                <a:effectLst/>
              </a:rPr>
              <a:t>Dehydrogenase</a:t>
            </a:r>
            <a:r>
              <a:rPr lang="en-US" cap="none" dirty="0" smtClean="0">
                <a:ln w="12700">
                  <a:solidFill>
                    <a:schemeClr val="tx2">
                      <a:satMod val="155000"/>
                    </a:schemeClr>
                  </a:solidFill>
                  <a:prstDash val="solid"/>
                </a:ln>
                <a:solidFill>
                  <a:srgbClr val="000000"/>
                </a:solidFill>
                <a:effectLst/>
              </a:rPr>
              <a:t>:</a:t>
            </a:r>
            <a:br>
              <a:rPr lang="en-US" cap="none" dirty="0" smtClean="0">
                <a:ln w="12700">
                  <a:solidFill>
                    <a:schemeClr val="tx2">
                      <a:satMod val="155000"/>
                    </a:schemeClr>
                  </a:solidFill>
                  <a:prstDash val="solid"/>
                </a:ln>
                <a:solidFill>
                  <a:srgbClr val="000000"/>
                </a:solidFill>
                <a:effectLst/>
              </a:rPr>
            </a:br>
            <a:r>
              <a:rPr lang="en-US" cap="none" dirty="0" smtClean="0">
                <a:ln w="12700">
                  <a:solidFill>
                    <a:schemeClr val="tx2">
                      <a:satMod val="155000"/>
                    </a:schemeClr>
                  </a:solidFill>
                  <a:prstDash val="solid"/>
                </a:ln>
                <a:solidFill>
                  <a:srgbClr val="000000"/>
                </a:solidFill>
                <a:effectLst/>
              </a:rPr>
              <a:t>The Answer to Some SIDS Cases</a:t>
            </a:r>
            <a:endParaRPr lang="en-US" cap="none" dirty="0">
              <a:ln w="12700">
                <a:solidFill>
                  <a:schemeClr val="tx2">
                    <a:satMod val="155000"/>
                  </a:schemeClr>
                </a:solidFill>
                <a:prstDash val="solid"/>
              </a:ln>
              <a:solidFill>
                <a:srgbClr val="000000"/>
              </a:solidFill>
              <a:effectLst/>
            </a:endParaRPr>
          </a:p>
        </p:txBody>
      </p:sp>
      <p:sp>
        <p:nvSpPr>
          <p:cNvPr id="3" name="Subtitle 2"/>
          <p:cNvSpPr>
            <a:spLocks noGrp="1"/>
          </p:cNvSpPr>
          <p:nvPr>
            <p:ph type="subTitle" idx="1"/>
          </p:nvPr>
        </p:nvSpPr>
        <p:spPr>
          <a:xfrm>
            <a:off x="0" y="4419600"/>
            <a:ext cx="6400800" cy="1752600"/>
          </a:xfrm>
        </p:spPr>
        <p:txBody>
          <a:bodyPr>
            <a:normAutofit fontScale="62500" lnSpcReduction="20000"/>
          </a:bodyPr>
          <a:lstStyle/>
          <a:p>
            <a:pPr algn="l"/>
            <a:r>
              <a:rPr lang="en-US" sz="3200" b="1" u="sng" dirty="0" smtClean="0">
                <a:solidFill>
                  <a:schemeClr val="bg1">
                    <a:lumMod val="10000"/>
                  </a:schemeClr>
                </a:solidFill>
              </a:rPr>
              <a:t>Mount Mary College</a:t>
            </a:r>
          </a:p>
          <a:p>
            <a:pPr algn="l"/>
            <a:r>
              <a:rPr lang="en-US" sz="2800" dirty="0" smtClean="0">
                <a:solidFill>
                  <a:schemeClr val="bg1">
                    <a:lumMod val="10000"/>
                  </a:schemeClr>
                </a:solidFill>
              </a:rPr>
              <a:t>Students: Jessica Benson, Amy Ramirez, Nerissa Seward</a:t>
            </a:r>
          </a:p>
          <a:p>
            <a:pPr algn="l"/>
            <a:r>
              <a:rPr lang="en-US" sz="2800" dirty="0" smtClean="0">
                <a:solidFill>
                  <a:schemeClr val="bg1">
                    <a:lumMod val="10000"/>
                  </a:schemeClr>
                </a:solidFill>
              </a:rPr>
              <a:t>Faculty Advisor: Dr. Colleen Conway</a:t>
            </a:r>
          </a:p>
          <a:p>
            <a:pPr algn="l"/>
            <a:endParaRPr lang="en-US" sz="2800" dirty="0" smtClean="0">
              <a:solidFill>
                <a:schemeClr val="bg1">
                  <a:lumMod val="10000"/>
                </a:schemeClr>
              </a:solidFill>
            </a:endParaRPr>
          </a:p>
          <a:p>
            <a:pPr algn="l"/>
            <a:r>
              <a:rPr lang="en-US" sz="3200" b="1" u="sng" dirty="0" smtClean="0">
                <a:solidFill>
                  <a:schemeClr val="bg1">
                    <a:lumMod val="10000"/>
                  </a:schemeClr>
                </a:solidFill>
              </a:rPr>
              <a:t>Medical College of Wisconsin</a:t>
            </a:r>
          </a:p>
          <a:p>
            <a:pPr algn="l"/>
            <a:r>
              <a:rPr lang="en-US" sz="2800" dirty="0" smtClean="0">
                <a:solidFill>
                  <a:schemeClr val="bg1">
                    <a:lumMod val="10000"/>
                  </a:schemeClr>
                </a:solidFill>
              </a:rPr>
              <a:t>Research Mentor: Dr. Jung-</a:t>
            </a:r>
            <a:r>
              <a:rPr lang="en-US" sz="2800" dirty="0" err="1" smtClean="0">
                <a:solidFill>
                  <a:schemeClr val="bg1">
                    <a:lumMod val="10000"/>
                  </a:schemeClr>
                </a:solidFill>
              </a:rPr>
              <a:t>Ja</a:t>
            </a:r>
            <a:r>
              <a:rPr lang="en-US" sz="2800" dirty="0" smtClean="0">
                <a:solidFill>
                  <a:schemeClr val="bg1">
                    <a:lumMod val="10000"/>
                  </a:schemeClr>
                </a:solidFill>
              </a:rPr>
              <a:t> Kim</a:t>
            </a:r>
          </a:p>
        </p:txBody>
      </p:sp>
      <p:pic>
        <p:nvPicPr>
          <p:cNvPr id="6" name="Picture 5" descr="S:\MMC logos\MMC logo K.jpg"/>
          <p:cNvPicPr/>
          <p:nvPr/>
        </p:nvPicPr>
        <p:blipFill>
          <a:blip r:embed="rId2" cstate="print"/>
          <a:srcRect/>
          <a:stretch>
            <a:fillRect/>
          </a:stretch>
        </p:blipFill>
        <p:spPr bwMode="auto">
          <a:xfrm>
            <a:off x="7086600" y="5181600"/>
            <a:ext cx="1752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1143000"/>
          </a:xfrm>
        </p:spPr>
        <p:txBody>
          <a:bodyPr/>
          <a:lstStyle/>
          <a:p>
            <a:pPr algn="l"/>
            <a:r>
              <a:rPr lang="en-US" dirty="0" smtClean="0">
                <a:ln w="12700">
                  <a:solidFill>
                    <a:schemeClr val="tx2">
                      <a:satMod val="155000"/>
                    </a:schemeClr>
                  </a:solidFill>
                  <a:prstDash val="solid"/>
                </a:ln>
                <a:solidFill>
                  <a:schemeClr val="bg1"/>
                </a:solidFill>
                <a:effectLst/>
              </a:rPr>
              <a:t>Our Focus</a:t>
            </a:r>
            <a:endParaRPr lang="en-US" dirty="0">
              <a:solidFill>
                <a:schemeClr val="bg1"/>
              </a:solidFill>
              <a:effectLst/>
            </a:endParaRPr>
          </a:p>
        </p:txBody>
      </p:sp>
      <p:graphicFrame>
        <p:nvGraphicFramePr>
          <p:cNvPr id="4" name="Table 3"/>
          <p:cNvGraphicFramePr>
            <a:graphicFrameLocks noGrp="1"/>
          </p:cNvGraphicFramePr>
          <p:nvPr/>
        </p:nvGraphicFramePr>
        <p:xfrm>
          <a:off x="933450" y="1790700"/>
          <a:ext cx="7200900" cy="609600"/>
        </p:xfrm>
        <a:graphic>
          <a:graphicData uri="http://schemas.openxmlformats.org/drawingml/2006/table">
            <a:tbl>
              <a:tblPr/>
              <a:tblGrid>
                <a:gridCol w="7200900"/>
              </a:tblGrid>
              <a:tr h="609600">
                <a:tc>
                  <a:txBody>
                    <a:bodyPr/>
                    <a:lstStyle/>
                    <a:p>
                      <a:pPr algn="ctr"/>
                      <a:r>
                        <a:rPr kumimoji="0" lang="en-US" sz="1800" b="1" u="none" kern="1200" dirty="0" smtClean="0">
                          <a:solidFill>
                            <a:schemeClr val="tx1"/>
                          </a:solidFill>
                          <a:latin typeface="+mn-lt"/>
                          <a:ea typeface="+mn-ea"/>
                          <a:cs typeface="+mn-cs"/>
                        </a:rPr>
                        <a:t>Intermolecular Interactions Modeled in MCAD, FAD and ETF</a:t>
                      </a:r>
                      <a:endParaRPr lang="en-US" sz="1800" b="1" u="non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 name="Table 4"/>
          <p:cNvGraphicFramePr>
            <a:graphicFrameLocks noGrp="1"/>
          </p:cNvGraphicFramePr>
          <p:nvPr/>
        </p:nvGraphicFramePr>
        <p:xfrm>
          <a:off x="933450" y="2419350"/>
          <a:ext cx="7200900" cy="4210050"/>
        </p:xfrm>
        <a:graphic>
          <a:graphicData uri="http://schemas.openxmlformats.org/drawingml/2006/table">
            <a:tbl>
              <a:tblPr/>
              <a:tblGrid>
                <a:gridCol w="7200900"/>
              </a:tblGrid>
              <a:tr h="421005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e 5"/>
          <p:cNvGraphicFramePr>
            <a:graphicFrameLocks noGrp="1"/>
          </p:cNvGraphicFramePr>
          <p:nvPr/>
        </p:nvGraphicFramePr>
        <p:xfrm>
          <a:off x="933450" y="2419350"/>
          <a:ext cx="7200900" cy="647700"/>
        </p:xfrm>
        <a:graphic>
          <a:graphicData uri="http://schemas.openxmlformats.org/drawingml/2006/table">
            <a:tbl>
              <a:tblPr/>
              <a:tblGrid>
                <a:gridCol w="7200900"/>
              </a:tblGrid>
              <a:tr h="6477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Table 6"/>
          <p:cNvGraphicFramePr>
            <a:graphicFrameLocks noGrp="1"/>
          </p:cNvGraphicFramePr>
          <p:nvPr/>
        </p:nvGraphicFramePr>
        <p:xfrm>
          <a:off x="933450" y="2419350"/>
          <a:ext cx="2495550" cy="647700"/>
        </p:xfrm>
        <a:graphic>
          <a:graphicData uri="http://schemas.openxmlformats.org/drawingml/2006/table">
            <a:tbl>
              <a:tblPr/>
              <a:tblGrid>
                <a:gridCol w="2495550"/>
              </a:tblGrid>
              <a:tr h="647700">
                <a:tc>
                  <a:txBody>
                    <a:bodyPr/>
                    <a:lstStyle/>
                    <a:p>
                      <a:pPr algn="ctr"/>
                      <a:r>
                        <a:rPr kumimoji="0" lang="en-US" sz="1800" b="1" u="sng" kern="1200" dirty="0" smtClean="0">
                          <a:solidFill>
                            <a:schemeClr val="tx1"/>
                          </a:solidFill>
                          <a:latin typeface="+mn-lt"/>
                          <a:ea typeface="+mn-ea"/>
                          <a:cs typeface="+mn-cs"/>
                        </a:rPr>
                        <a:t>MCAD</a:t>
                      </a:r>
                      <a:endParaRPr lang="en-US" b="1" u="sng"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9" name="Table 8"/>
          <p:cNvGraphicFramePr>
            <a:graphicFrameLocks noGrp="1"/>
          </p:cNvGraphicFramePr>
          <p:nvPr/>
        </p:nvGraphicFramePr>
        <p:xfrm>
          <a:off x="3448050" y="2419350"/>
          <a:ext cx="2381250" cy="647700"/>
        </p:xfrm>
        <a:graphic>
          <a:graphicData uri="http://schemas.openxmlformats.org/drawingml/2006/table">
            <a:tbl>
              <a:tblPr/>
              <a:tblGrid>
                <a:gridCol w="2381250"/>
              </a:tblGrid>
              <a:tr h="647700">
                <a:tc>
                  <a:txBody>
                    <a:bodyPr/>
                    <a:lstStyle/>
                    <a:p>
                      <a:pPr algn="ctr"/>
                      <a:r>
                        <a:rPr kumimoji="0" lang="en-US" sz="1800" b="1" u="sng" kern="1200" dirty="0" smtClean="0">
                          <a:solidFill>
                            <a:schemeClr val="tx1"/>
                          </a:solidFill>
                          <a:latin typeface="+mn-lt"/>
                          <a:ea typeface="+mn-ea"/>
                          <a:cs typeface="+mn-cs"/>
                        </a:rPr>
                        <a:t>FAD</a:t>
                      </a:r>
                      <a:endParaRPr lang="en-US" b="1" u="sng"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0" name="Table 9"/>
          <p:cNvGraphicFramePr>
            <a:graphicFrameLocks noGrp="1"/>
          </p:cNvGraphicFramePr>
          <p:nvPr/>
        </p:nvGraphicFramePr>
        <p:xfrm>
          <a:off x="5848350" y="2438400"/>
          <a:ext cx="2286000" cy="628650"/>
        </p:xfrm>
        <a:graphic>
          <a:graphicData uri="http://schemas.openxmlformats.org/drawingml/2006/table">
            <a:tbl>
              <a:tblPr/>
              <a:tblGrid>
                <a:gridCol w="2286000"/>
              </a:tblGrid>
              <a:tr h="628650">
                <a:tc>
                  <a:txBody>
                    <a:bodyPr/>
                    <a:lstStyle/>
                    <a:p>
                      <a:pPr algn="ctr"/>
                      <a:r>
                        <a:rPr kumimoji="0" lang="en-US" sz="1800" b="1" u="sng" kern="1200" dirty="0" smtClean="0">
                          <a:solidFill>
                            <a:schemeClr val="tx1"/>
                          </a:solidFill>
                          <a:latin typeface="+mn-lt"/>
                          <a:ea typeface="+mn-ea"/>
                          <a:cs typeface="+mn-cs"/>
                        </a:rPr>
                        <a:t>ETF</a:t>
                      </a:r>
                      <a:endParaRPr lang="en-US" b="1" u="sng"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cxnSp>
        <p:nvCxnSpPr>
          <p:cNvPr id="13" name="Straight Connector 12"/>
          <p:cNvCxnSpPr/>
          <p:nvPr/>
        </p:nvCxnSpPr>
        <p:spPr>
          <a:xfrm>
            <a:off x="3429000" y="3048000"/>
            <a:ext cx="0" cy="3581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67400" y="3048000"/>
            <a:ext cx="0" cy="35052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43600" y="3124200"/>
            <a:ext cx="2057400" cy="3293209"/>
          </a:xfrm>
          <a:prstGeom prst="rect">
            <a:avLst/>
          </a:prstGeom>
          <a:noFill/>
        </p:spPr>
        <p:txBody>
          <a:bodyPr wrap="square" rtlCol="0">
            <a:spAutoFit/>
          </a:bodyPr>
          <a:lstStyle/>
          <a:p>
            <a:r>
              <a:rPr lang="en-US" sz="1600" b="1" dirty="0" smtClean="0"/>
              <a:t>Hydrogen Bonds:</a:t>
            </a:r>
            <a:endParaRPr lang="es-ES" sz="1600" dirty="0" smtClean="0"/>
          </a:p>
          <a:p>
            <a:r>
              <a:rPr lang="en-US" sz="1600" b="1" u="sng" dirty="0" smtClean="0"/>
              <a:t>MCAD </a:t>
            </a:r>
            <a:r>
              <a:rPr lang="en-US" sz="1600" b="1" dirty="0" smtClean="0"/>
              <a:t>       </a:t>
            </a:r>
            <a:r>
              <a:rPr lang="en-US" sz="1600" b="1" u="sng" dirty="0" smtClean="0"/>
              <a:t>ETF</a:t>
            </a:r>
            <a:endParaRPr lang="es-ES" sz="1600" dirty="0" smtClean="0"/>
          </a:p>
          <a:p>
            <a:r>
              <a:rPr lang="en-US" sz="1600" dirty="0" smtClean="0"/>
              <a:t>Gly60 and Leu95</a:t>
            </a:r>
            <a:endParaRPr lang="es-ES" sz="1600" dirty="0" smtClean="0"/>
          </a:p>
          <a:p>
            <a:r>
              <a:rPr lang="en-US" sz="1600" dirty="0" smtClean="0"/>
              <a:t>Thr26 and Ala193</a:t>
            </a:r>
            <a:endParaRPr lang="es-ES" sz="1600" dirty="0" smtClean="0"/>
          </a:p>
          <a:p>
            <a:r>
              <a:rPr lang="en-US" sz="1600" dirty="0" smtClean="0"/>
              <a:t>Glu34 and Tyr192</a:t>
            </a:r>
            <a:endParaRPr lang="es-ES" sz="1600" dirty="0" smtClean="0"/>
          </a:p>
          <a:p>
            <a:r>
              <a:rPr lang="en-US" sz="1600" dirty="0" smtClean="0"/>
              <a:t>Glu22 and Thr77</a:t>
            </a:r>
            <a:endParaRPr lang="es-ES" sz="1600" dirty="0" smtClean="0"/>
          </a:p>
          <a:p>
            <a:endParaRPr lang="en-US" sz="1600" b="1" dirty="0" smtClean="0"/>
          </a:p>
          <a:p>
            <a:r>
              <a:rPr lang="en-US" sz="1600" b="1" dirty="0" smtClean="0"/>
              <a:t>Ionic Interactions:</a:t>
            </a:r>
            <a:endParaRPr lang="es-ES" sz="1600" dirty="0" smtClean="0"/>
          </a:p>
          <a:p>
            <a:r>
              <a:rPr lang="en-US" sz="1600" b="1" u="sng" dirty="0" smtClean="0"/>
              <a:t>MCAD</a:t>
            </a:r>
            <a:r>
              <a:rPr lang="en-US" sz="1600" b="1" dirty="0" smtClean="0"/>
              <a:t>        </a:t>
            </a:r>
            <a:r>
              <a:rPr lang="en-US" sz="1600" b="1" u="sng" dirty="0" smtClean="0"/>
              <a:t>ETF</a:t>
            </a:r>
            <a:endParaRPr lang="es-ES" sz="1600" dirty="0" smtClean="0"/>
          </a:p>
          <a:p>
            <a:r>
              <a:rPr lang="en-US" sz="1600" dirty="0" smtClean="0"/>
              <a:t>Glu18 and Arg76</a:t>
            </a:r>
            <a:endParaRPr lang="es-ES" sz="1600" dirty="0" smtClean="0"/>
          </a:p>
          <a:p>
            <a:endParaRPr lang="en-US" sz="1600" b="1" dirty="0" smtClean="0"/>
          </a:p>
          <a:p>
            <a:r>
              <a:rPr lang="en-US" sz="1600" b="1" dirty="0" smtClean="0"/>
              <a:t>Recognition Loop:</a:t>
            </a:r>
            <a:endParaRPr lang="es-ES" sz="1600" dirty="0" smtClean="0"/>
          </a:p>
          <a:p>
            <a:r>
              <a:rPr lang="en-US" sz="1600" dirty="0" smtClean="0"/>
              <a:t>Ile14 to Ser37</a:t>
            </a:r>
            <a:endParaRPr lang="en-US" sz="1600" dirty="0"/>
          </a:p>
        </p:txBody>
      </p:sp>
      <p:sp>
        <p:nvSpPr>
          <p:cNvPr id="16" name="TextBox 15"/>
          <p:cNvSpPr txBox="1"/>
          <p:nvPr/>
        </p:nvSpPr>
        <p:spPr>
          <a:xfrm>
            <a:off x="3581400" y="3124200"/>
            <a:ext cx="2057400" cy="3046988"/>
          </a:xfrm>
          <a:prstGeom prst="rect">
            <a:avLst/>
          </a:prstGeom>
          <a:noFill/>
        </p:spPr>
        <p:txBody>
          <a:bodyPr wrap="square" rtlCol="0">
            <a:spAutoFit/>
          </a:bodyPr>
          <a:lstStyle/>
          <a:p>
            <a:r>
              <a:rPr lang="en-US" sz="1600" b="1" dirty="0" smtClean="0"/>
              <a:t>The following MCAD residues hydrogen bond to different atoms of FAD:</a:t>
            </a:r>
          </a:p>
          <a:p>
            <a:pPr algn="ctr"/>
            <a:r>
              <a:rPr lang="en-US" sz="1600" b="1" dirty="0" smtClean="0"/>
              <a:t> </a:t>
            </a:r>
            <a:r>
              <a:rPr lang="en-US" sz="1600" dirty="0" smtClean="0"/>
              <a:t>Gln380</a:t>
            </a:r>
          </a:p>
          <a:p>
            <a:pPr algn="ctr"/>
            <a:r>
              <a:rPr lang="en-US" sz="1600" dirty="0" smtClean="0"/>
              <a:t>Trp166 </a:t>
            </a:r>
            <a:endParaRPr lang="es-ES" sz="1600" dirty="0" smtClean="0"/>
          </a:p>
          <a:p>
            <a:pPr algn="ctr"/>
            <a:r>
              <a:rPr lang="en-US" sz="1600" dirty="0" smtClean="0"/>
              <a:t>Tyr133 </a:t>
            </a:r>
            <a:endParaRPr lang="es-ES" sz="1600" dirty="0" smtClean="0"/>
          </a:p>
          <a:p>
            <a:pPr algn="ctr"/>
            <a:r>
              <a:rPr lang="en-US" sz="1600" dirty="0" smtClean="0"/>
              <a:t>Thr168 </a:t>
            </a:r>
            <a:endParaRPr lang="en-US" sz="1600" b="1" dirty="0" smtClean="0"/>
          </a:p>
          <a:p>
            <a:pPr algn="ctr"/>
            <a:r>
              <a:rPr lang="en-US" sz="1600" dirty="0" smtClean="0"/>
              <a:t>Thr136 </a:t>
            </a:r>
            <a:r>
              <a:rPr lang="en-US" sz="1600" dirty="0" smtClean="0"/>
              <a:t> </a:t>
            </a:r>
            <a:endParaRPr lang="en-US" sz="1600" dirty="0" smtClean="0"/>
          </a:p>
          <a:p>
            <a:pPr algn="ctr"/>
            <a:r>
              <a:rPr lang="en-US" sz="1600" dirty="0" smtClean="0"/>
              <a:t>Ser142 </a:t>
            </a:r>
          </a:p>
          <a:p>
            <a:pPr algn="ctr"/>
            <a:endParaRPr lang="es-ES" sz="1600" b="1" dirty="0" smtClean="0"/>
          </a:p>
        </p:txBody>
      </p:sp>
      <p:sp>
        <p:nvSpPr>
          <p:cNvPr id="17" name="TextBox 16"/>
          <p:cNvSpPr txBox="1"/>
          <p:nvPr/>
        </p:nvSpPr>
        <p:spPr>
          <a:xfrm>
            <a:off x="1066800" y="3048000"/>
            <a:ext cx="2209800" cy="3370153"/>
          </a:xfrm>
          <a:prstGeom prst="rect">
            <a:avLst/>
          </a:prstGeom>
          <a:noFill/>
        </p:spPr>
        <p:txBody>
          <a:bodyPr wrap="square" rtlCol="0">
            <a:spAutoFit/>
          </a:bodyPr>
          <a:lstStyle/>
          <a:p>
            <a:r>
              <a:rPr lang="en-US" sz="1600" b="1" dirty="0" smtClean="0"/>
              <a:t>Active Site:</a:t>
            </a:r>
          </a:p>
          <a:p>
            <a:pPr algn="ctr"/>
            <a:r>
              <a:rPr lang="en-US" sz="1600" b="1" dirty="0" smtClean="0"/>
              <a:t>Glu376</a:t>
            </a:r>
            <a:r>
              <a:rPr lang="en-US" sz="1600" dirty="0" smtClean="0"/>
              <a:t>, Glu199, Leu103, Ser142, Met249, Asp253, Arg388</a:t>
            </a:r>
          </a:p>
          <a:p>
            <a:endParaRPr lang="en-US" sz="1050" dirty="0" smtClean="0"/>
          </a:p>
          <a:p>
            <a:r>
              <a:rPr lang="en-US" sz="1600" b="1" dirty="0" smtClean="0"/>
              <a:t>Folding of MCAD:</a:t>
            </a:r>
          </a:p>
          <a:p>
            <a:r>
              <a:rPr lang="en-US" sz="1600" b="1" dirty="0" smtClean="0"/>
              <a:t>2 </a:t>
            </a:r>
            <a:r>
              <a:rPr lang="en-US" sz="1600" b="1" dirty="0" err="1" smtClean="0"/>
              <a:t>Dimers</a:t>
            </a:r>
            <a:r>
              <a:rPr lang="en-US" sz="1600" b="1" dirty="0" smtClean="0"/>
              <a:t> Combine:</a:t>
            </a:r>
          </a:p>
          <a:p>
            <a:pPr algn="ctr"/>
            <a:r>
              <a:rPr lang="en-US" sz="1600" dirty="0" smtClean="0"/>
              <a:t>Arg28:A and Glu86:D</a:t>
            </a:r>
          </a:p>
          <a:p>
            <a:endParaRPr lang="en-US" sz="1050" dirty="0" smtClean="0"/>
          </a:p>
          <a:p>
            <a:r>
              <a:rPr lang="en-US" sz="1600" b="1" dirty="0" smtClean="0"/>
              <a:t>Tetramer: </a:t>
            </a:r>
          </a:p>
          <a:p>
            <a:pPr algn="ctr"/>
            <a:r>
              <a:rPr lang="en-US" sz="1600" b="1" dirty="0" smtClean="0"/>
              <a:t>Lys304</a:t>
            </a:r>
            <a:r>
              <a:rPr lang="en-US" sz="1600" dirty="0" smtClean="0"/>
              <a:t>, Glu300, </a:t>
            </a:r>
          </a:p>
          <a:p>
            <a:pPr algn="ctr"/>
            <a:r>
              <a:rPr lang="en-US" sz="1600" dirty="0" smtClean="0"/>
              <a:t>Gln342, Asp346,</a:t>
            </a:r>
          </a:p>
          <a:p>
            <a:pPr algn="ctr"/>
            <a:r>
              <a:rPr lang="en-US" sz="1600" dirty="0" smtClean="0"/>
              <a:t>Arg383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l"/>
            <a:r>
              <a:rPr lang="en-US" dirty="0" smtClean="0">
                <a:ln w="12700">
                  <a:solidFill>
                    <a:schemeClr val="tx2">
                      <a:satMod val="155000"/>
                    </a:schemeClr>
                  </a:solidFill>
                  <a:prstDash val="solid"/>
                </a:ln>
                <a:solidFill>
                  <a:schemeClr val="bg1"/>
                </a:solidFill>
                <a:effectLst/>
              </a:rPr>
              <a:t>MCAD Deficiency</a:t>
            </a:r>
            <a:endParaRPr lang="en-US" dirty="0">
              <a:ln w="12700">
                <a:solidFill>
                  <a:schemeClr val="tx2">
                    <a:satMod val="155000"/>
                  </a:schemeClr>
                </a:solidFill>
                <a:prstDash val="solid"/>
              </a:ln>
              <a:solidFill>
                <a:schemeClr val="bg1"/>
              </a:solidFill>
              <a:effectLst/>
            </a:endParaRPr>
          </a:p>
        </p:txBody>
      </p:sp>
      <p:sp>
        <p:nvSpPr>
          <p:cNvPr id="3" name="Content Placeholder 2"/>
          <p:cNvSpPr>
            <a:spLocks noGrp="1"/>
          </p:cNvSpPr>
          <p:nvPr>
            <p:ph idx="1"/>
          </p:nvPr>
        </p:nvSpPr>
        <p:spPr>
          <a:xfrm>
            <a:off x="457200" y="1600200"/>
            <a:ext cx="8229600" cy="1600200"/>
          </a:xfrm>
        </p:spPr>
        <p:txBody>
          <a:bodyPr>
            <a:normAutofit/>
          </a:bodyPr>
          <a:lstStyle/>
          <a:p>
            <a:r>
              <a:rPr lang="en-US" dirty="0" err="1" smtClean="0">
                <a:solidFill>
                  <a:srgbClr val="000000"/>
                </a:solidFill>
              </a:rPr>
              <a:t>Autosomal</a:t>
            </a:r>
            <a:r>
              <a:rPr lang="en-US" dirty="0" smtClean="0">
                <a:solidFill>
                  <a:srgbClr val="000000"/>
                </a:solidFill>
              </a:rPr>
              <a:t> recessive mutation</a:t>
            </a:r>
          </a:p>
          <a:p>
            <a:r>
              <a:rPr lang="en-US" dirty="0" smtClean="0">
                <a:solidFill>
                  <a:srgbClr val="000000"/>
                </a:solidFill>
              </a:rPr>
              <a:t>Sudden Infant Death Syndrome (SIDS)</a:t>
            </a:r>
          </a:p>
          <a:p>
            <a:r>
              <a:rPr lang="en-US" dirty="0" smtClean="0">
                <a:solidFill>
                  <a:srgbClr val="000000"/>
                </a:solidFill>
              </a:rPr>
              <a:t>Prevalence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19400"/>
            <a:ext cx="2732422" cy="316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095" y="3200400"/>
            <a:ext cx="2740823" cy="287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lstStyle/>
          <a:p>
            <a:pPr algn="l"/>
            <a:r>
              <a:rPr lang="en-US" dirty="0" smtClean="0">
                <a:ln w="12700">
                  <a:solidFill>
                    <a:schemeClr val="tx2">
                      <a:satMod val="155000"/>
                    </a:schemeClr>
                  </a:solidFill>
                  <a:prstDash val="solid"/>
                </a:ln>
                <a:solidFill>
                  <a:schemeClr val="bg1"/>
                </a:solidFill>
                <a:effectLst/>
              </a:rPr>
              <a:t>MCAD Deficiency</a:t>
            </a:r>
            <a:endParaRPr lang="en-US" dirty="0"/>
          </a:p>
        </p:txBody>
      </p:sp>
      <p:sp>
        <p:nvSpPr>
          <p:cNvPr id="3" name="Content Placeholder 2"/>
          <p:cNvSpPr>
            <a:spLocks noGrp="1"/>
          </p:cNvSpPr>
          <p:nvPr>
            <p:ph idx="1"/>
          </p:nvPr>
        </p:nvSpPr>
        <p:spPr>
          <a:xfrm>
            <a:off x="457200" y="1600200"/>
            <a:ext cx="8229600" cy="1752600"/>
          </a:xfrm>
        </p:spPr>
        <p:txBody>
          <a:bodyPr/>
          <a:lstStyle/>
          <a:p>
            <a:r>
              <a:rPr lang="en-US" dirty="0" smtClean="0">
                <a:solidFill>
                  <a:srgbClr val="000000"/>
                </a:solidFill>
              </a:rPr>
              <a:t>Screening</a:t>
            </a:r>
          </a:p>
          <a:p>
            <a:r>
              <a:rPr lang="en-US" dirty="0" smtClean="0">
                <a:solidFill>
                  <a:srgbClr val="000000"/>
                </a:solidFill>
              </a:rPr>
              <a:t>Symptoms </a:t>
            </a:r>
          </a:p>
          <a:p>
            <a:r>
              <a:rPr lang="en-US" dirty="0" smtClean="0">
                <a:solidFill>
                  <a:srgbClr val="000000"/>
                </a:solidFill>
              </a:rPr>
              <a:t>Treatment</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3476625" cy="364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l"/>
            <a:r>
              <a:rPr lang="en-US" dirty="0" smtClean="0">
                <a:ln w="12700">
                  <a:solidFill>
                    <a:schemeClr val="tx2">
                      <a:satMod val="155000"/>
                    </a:schemeClr>
                  </a:solidFill>
                  <a:prstDash val="solid"/>
                </a:ln>
                <a:solidFill>
                  <a:schemeClr val="bg1"/>
                </a:solidFill>
                <a:effectLst/>
              </a:rPr>
              <a:t>Future Research </a:t>
            </a:r>
            <a:endParaRPr lang="en-US" dirty="0">
              <a:ln w="12700">
                <a:solidFill>
                  <a:schemeClr val="tx2">
                    <a:satMod val="155000"/>
                  </a:schemeClr>
                </a:solidFill>
                <a:prstDash val="solid"/>
              </a:ln>
              <a:solidFill>
                <a:schemeClr val="bg1"/>
              </a:solidFill>
              <a:effectLst/>
            </a:endParaRPr>
          </a:p>
        </p:txBody>
      </p:sp>
      <p:sp>
        <p:nvSpPr>
          <p:cNvPr id="3" name="Content Placeholder 2"/>
          <p:cNvSpPr>
            <a:spLocks noGrp="1"/>
          </p:cNvSpPr>
          <p:nvPr>
            <p:ph idx="1"/>
          </p:nvPr>
        </p:nvSpPr>
        <p:spPr/>
        <p:txBody>
          <a:bodyPr>
            <a:normAutofit/>
          </a:bodyPr>
          <a:lstStyle/>
          <a:p>
            <a:r>
              <a:rPr lang="en-US" dirty="0" smtClean="0">
                <a:solidFill>
                  <a:srgbClr val="000000"/>
                </a:solidFill>
              </a:rPr>
              <a:t>FAD</a:t>
            </a:r>
          </a:p>
          <a:p>
            <a:r>
              <a:rPr lang="en-US" dirty="0" smtClean="0">
                <a:solidFill>
                  <a:srgbClr val="000000"/>
                </a:solidFill>
              </a:rPr>
              <a:t>Other Metabolic Disorders</a:t>
            </a:r>
          </a:p>
          <a:p>
            <a:pPr lvl="1"/>
            <a:r>
              <a:rPr lang="en-US" dirty="0" smtClean="0">
                <a:solidFill>
                  <a:srgbClr val="000000"/>
                </a:solidFill>
              </a:rPr>
              <a:t>Other members of the </a:t>
            </a:r>
            <a:r>
              <a:rPr lang="en-US" dirty="0" err="1" smtClean="0">
                <a:ln/>
                <a:solidFill>
                  <a:schemeClr val="accent3"/>
                </a:solidFill>
              </a:rPr>
              <a:t>Acyl-CoA</a:t>
            </a:r>
            <a:r>
              <a:rPr lang="en-US" dirty="0" smtClean="0">
                <a:ln/>
                <a:solidFill>
                  <a:schemeClr val="accent3"/>
                </a:solidFill>
              </a:rPr>
              <a:t> Dehydrogenase family</a:t>
            </a:r>
            <a:endParaRPr lang="en-US" dirty="0" smtClean="0">
              <a:solidFill>
                <a:srgbClr val="000000"/>
              </a:solidFill>
            </a:endParaRPr>
          </a:p>
          <a:p>
            <a:r>
              <a:rPr lang="en-US" dirty="0" smtClean="0">
                <a:solidFill>
                  <a:srgbClr val="000000"/>
                </a:solidFill>
              </a:rPr>
              <a:t>Amino acid residues of MCAD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1143000"/>
          </a:xfrm>
        </p:spPr>
        <p:txBody>
          <a:bodyPr/>
          <a:lstStyle/>
          <a:p>
            <a:pPr algn="l"/>
            <a:r>
              <a:rPr lang="en-US" dirty="0" smtClean="0">
                <a:ln w="12700">
                  <a:solidFill>
                    <a:schemeClr val="tx2">
                      <a:satMod val="155000"/>
                    </a:schemeClr>
                  </a:solidFill>
                  <a:prstDash val="solid"/>
                </a:ln>
                <a:solidFill>
                  <a:schemeClr val="bg1"/>
                </a:solidFill>
                <a:effectLst/>
              </a:rPr>
              <a:t>Acknowledgments</a:t>
            </a:r>
            <a:endParaRPr lang="en-US" dirty="0">
              <a:ln w="12700">
                <a:solidFill>
                  <a:schemeClr val="tx2">
                    <a:satMod val="155000"/>
                  </a:schemeClr>
                </a:solidFill>
                <a:prstDash val="solid"/>
              </a:ln>
              <a:solidFill>
                <a:schemeClr val="bg1"/>
              </a:solidFill>
              <a:effectLst/>
            </a:endParaRPr>
          </a:p>
        </p:txBody>
      </p:sp>
      <p:sp>
        <p:nvSpPr>
          <p:cNvPr id="3" name="Content Placeholder 2"/>
          <p:cNvSpPr>
            <a:spLocks noGrp="1"/>
          </p:cNvSpPr>
          <p:nvPr>
            <p:ph idx="1"/>
          </p:nvPr>
        </p:nvSpPr>
        <p:spPr/>
        <p:txBody>
          <a:bodyPr>
            <a:normAutofit/>
          </a:bodyPr>
          <a:lstStyle/>
          <a:p>
            <a:r>
              <a:rPr lang="en-US" dirty="0" smtClean="0">
                <a:solidFill>
                  <a:srgbClr val="000000"/>
                </a:solidFill>
              </a:rPr>
              <a:t>Center for </a:t>
            </a:r>
            <a:r>
              <a:rPr lang="en-US" dirty="0" err="1" smtClean="0">
                <a:solidFill>
                  <a:srgbClr val="000000"/>
                </a:solidFill>
              </a:rPr>
              <a:t>Biomolecular</a:t>
            </a:r>
            <a:r>
              <a:rPr lang="en-US" dirty="0" smtClean="0">
                <a:solidFill>
                  <a:srgbClr val="000000"/>
                </a:solidFill>
              </a:rPr>
              <a:t> Modeling</a:t>
            </a:r>
          </a:p>
          <a:p>
            <a:pPr lvl="1"/>
            <a:r>
              <a:rPr lang="en-US" dirty="0" smtClean="0">
                <a:solidFill>
                  <a:srgbClr val="000000"/>
                </a:solidFill>
              </a:rPr>
              <a:t>Dr. Margaret </a:t>
            </a:r>
            <a:r>
              <a:rPr lang="en-US" dirty="0" err="1" smtClean="0">
                <a:solidFill>
                  <a:srgbClr val="000000"/>
                </a:solidFill>
              </a:rPr>
              <a:t>Franzen</a:t>
            </a:r>
            <a:endParaRPr lang="en-US" dirty="0" smtClean="0">
              <a:solidFill>
                <a:srgbClr val="000000"/>
              </a:solidFill>
            </a:endParaRPr>
          </a:p>
          <a:p>
            <a:r>
              <a:rPr lang="en-US" dirty="0" smtClean="0">
                <a:solidFill>
                  <a:srgbClr val="000000"/>
                </a:solidFill>
              </a:rPr>
              <a:t>Medical College of Wisconsin</a:t>
            </a:r>
          </a:p>
          <a:p>
            <a:pPr lvl="1"/>
            <a:r>
              <a:rPr lang="en-US" dirty="0" smtClean="0">
                <a:solidFill>
                  <a:srgbClr val="000000"/>
                </a:solidFill>
              </a:rPr>
              <a:t>Dr. Jung-</a:t>
            </a:r>
            <a:r>
              <a:rPr lang="en-US" dirty="0" err="1" smtClean="0">
                <a:solidFill>
                  <a:srgbClr val="000000"/>
                </a:solidFill>
              </a:rPr>
              <a:t>Ja</a:t>
            </a:r>
            <a:r>
              <a:rPr lang="en-US" dirty="0" smtClean="0">
                <a:solidFill>
                  <a:srgbClr val="000000"/>
                </a:solidFill>
              </a:rPr>
              <a:t> Kim</a:t>
            </a:r>
          </a:p>
          <a:p>
            <a:r>
              <a:rPr lang="en-US" dirty="0" smtClean="0">
                <a:solidFill>
                  <a:srgbClr val="000000"/>
                </a:solidFill>
              </a:rPr>
              <a:t>Mount Mary College</a:t>
            </a:r>
          </a:p>
          <a:p>
            <a:pPr lvl="1"/>
            <a:r>
              <a:rPr lang="en-US" dirty="0" smtClean="0">
                <a:solidFill>
                  <a:srgbClr val="000000"/>
                </a:solidFill>
              </a:rPr>
              <a:t>Sciences Department</a:t>
            </a:r>
          </a:p>
          <a:p>
            <a:r>
              <a:rPr lang="en-US" dirty="0" smtClean="0">
                <a:solidFill>
                  <a:srgbClr val="000000"/>
                </a:solidFill>
              </a:rPr>
              <a:t>National Science Foundation Grant</a:t>
            </a:r>
          </a:p>
          <a:p>
            <a:pPr lvl="1"/>
            <a:r>
              <a:rPr lang="en-US" dirty="0" smtClean="0">
                <a:solidFill>
                  <a:srgbClr val="000000"/>
                </a:solidFill>
              </a:rPr>
              <a:t>DUE-1022793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143000"/>
          </a:xfrm>
        </p:spPr>
        <p:txBody>
          <a:bodyPr/>
          <a:lstStyle/>
          <a:p>
            <a:pPr algn="l"/>
            <a:r>
              <a:rPr lang="en-US" dirty="0" smtClean="0">
                <a:ln w="12700">
                  <a:solidFill>
                    <a:schemeClr val="tx2">
                      <a:satMod val="155000"/>
                    </a:schemeClr>
                  </a:solidFill>
                  <a:prstDash val="solid"/>
                </a:ln>
                <a:solidFill>
                  <a:sysClr val="windowText" lastClr="000000"/>
                </a:solidFill>
                <a:effectLst/>
              </a:rPr>
              <a:t>Our Focus</a:t>
            </a:r>
            <a:endParaRPr lang="en-US" dirty="0">
              <a:ln w="12700">
                <a:solidFill>
                  <a:schemeClr val="tx2">
                    <a:satMod val="155000"/>
                  </a:schemeClr>
                </a:solidFill>
                <a:prstDash val="solid"/>
              </a:ln>
              <a:solidFill>
                <a:sysClr val="windowText" lastClr="000000"/>
              </a:solidFill>
              <a:effectLst/>
            </a:endParaRPr>
          </a:p>
        </p:txBody>
      </p:sp>
      <p:sp>
        <p:nvSpPr>
          <p:cNvPr id="3" name="Content Placeholder 2"/>
          <p:cNvSpPr>
            <a:spLocks noGrp="1"/>
          </p:cNvSpPr>
          <p:nvPr>
            <p:ph idx="1"/>
          </p:nvPr>
        </p:nvSpPr>
        <p:spPr/>
        <p:txBody>
          <a:bodyPr/>
          <a:lstStyle/>
          <a:p>
            <a:r>
              <a:rPr lang="en-US" dirty="0" err="1" smtClean="0"/>
              <a:t>Medim</a:t>
            </a:r>
            <a:r>
              <a:rPr lang="en-US" dirty="0" smtClean="0"/>
              <a:t> Chain </a:t>
            </a:r>
            <a:r>
              <a:rPr lang="en-US" dirty="0" err="1" smtClean="0"/>
              <a:t>Acyl-Coenzmye</a:t>
            </a:r>
            <a:r>
              <a:rPr lang="en-US" dirty="0" smtClean="0"/>
              <a:t> A </a:t>
            </a:r>
            <a:r>
              <a:rPr lang="en-US" dirty="0" err="1" smtClean="0"/>
              <a:t>dehydrogenase</a:t>
            </a:r>
            <a:r>
              <a:rPr lang="en-US" dirty="0" smtClean="0"/>
              <a:t>  (MCAD)</a:t>
            </a:r>
          </a:p>
          <a:p>
            <a:r>
              <a:rPr lang="en-US" dirty="0" err="1" smtClean="0"/>
              <a:t>Flavin</a:t>
            </a:r>
            <a:r>
              <a:rPr lang="en-US" dirty="0" smtClean="0"/>
              <a:t> Adenine </a:t>
            </a:r>
            <a:r>
              <a:rPr lang="en-US" dirty="0" err="1" smtClean="0"/>
              <a:t>Dinucleotide</a:t>
            </a:r>
            <a:r>
              <a:rPr lang="en-US" dirty="0" smtClean="0"/>
              <a:t>  (FAD)</a:t>
            </a:r>
          </a:p>
          <a:p>
            <a:r>
              <a:rPr lang="en-US" dirty="0" smtClean="0"/>
              <a:t>Electron Transferring </a:t>
            </a:r>
            <a:r>
              <a:rPr lang="en-US" dirty="0" err="1" smtClean="0"/>
              <a:t>Flavoprotein</a:t>
            </a:r>
            <a:r>
              <a:rPr lang="en-US" dirty="0" smtClean="0"/>
              <a:t> (ETF)</a:t>
            </a:r>
          </a:p>
          <a:p>
            <a:r>
              <a:rPr lang="en-US" dirty="0" smtClean="0"/>
              <a:t>Enzymes catalyzes the rate of reaction</a:t>
            </a:r>
          </a:p>
          <a:p>
            <a:r>
              <a:rPr lang="en-US" dirty="0" smtClean="0"/>
              <a:t>Multiple Intermolecular Interactions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lstStyle/>
          <a:p>
            <a:pPr algn="l"/>
            <a:r>
              <a:rPr lang="en-US" dirty="0" smtClean="0">
                <a:ln w="12700">
                  <a:solidFill>
                    <a:schemeClr val="tx2">
                      <a:satMod val="155000"/>
                    </a:schemeClr>
                  </a:solidFill>
                  <a:prstDash val="solid"/>
                </a:ln>
                <a:solidFill>
                  <a:schemeClr val="bg1"/>
                </a:solidFill>
                <a:effectLst/>
              </a:rPr>
              <a:t>MCAD</a:t>
            </a:r>
            <a:endParaRPr lang="en-US" dirty="0"/>
          </a:p>
        </p:txBody>
      </p:sp>
      <p:pic>
        <p:nvPicPr>
          <p:cNvPr id="5" name="Picture 4" descr="posterimagefinal.png"/>
          <p:cNvPicPr>
            <a:picLocks noChangeAspect="1"/>
          </p:cNvPicPr>
          <p:nvPr/>
        </p:nvPicPr>
        <p:blipFill>
          <a:blip r:embed="rId3" cstate="print"/>
          <a:stretch>
            <a:fillRect/>
          </a:stretch>
        </p:blipFill>
        <p:spPr>
          <a:xfrm>
            <a:off x="1828800" y="914400"/>
            <a:ext cx="5105400" cy="527816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4800" y="2286000"/>
            <a:ext cx="8458200" cy="1737360"/>
          </a:xfrm>
          <a:prstGeom prst="rect">
            <a:avLst/>
          </a:prstGeom>
          <a:noFill/>
          <a:ln w="9525">
            <a:noFill/>
            <a:miter lim="800000"/>
            <a:headEnd/>
            <a:tailEnd/>
          </a:ln>
        </p:spPr>
      </p:pic>
      <p:sp>
        <p:nvSpPr>
          <p:cNvPr id="8" name="Title 7"/>
          <p:cNvSpPr>
            <a:spLocks noGrp="1"/>
          </p:cNvSpPr>
          <p:nvPr>
            <p:ph type="title"/>
          </p:nvPr>
        </p:nvSpPr>
        <p:spPr>
          <a:xfrm>
            <a:off x="-304800" y="609600"/>
            <a:ext cx="8229600" cy="1143000"/>
          </a:xfrm>
        </p:spPr>
        <p:txBody>
          <a:bodyPr/>
          <a:lstStyle/>
          <a:p>
            <a:r>
              <a:rPr lang="en-US" dirty="0" err="1" smtClean="0">
                <a:ln w="12700">
                  <a:solidFill>
                    <a:schemeClr val="tx2">
                      <a:satMod val="155000"/>
                    </a:schemeClr>
                  </a:solidFill>
                  <a:prstDash val="solid"/>
                </a:ln>
                <a:solidFill>
                  <a:schemeClr val="bg1"/>
                </a:solidFill>
                <a:effectLst/>
              </a:rPr>
              <a:t>Degredation</a:t>
            </a:r>
            <a:r>
              <a:rPr lang="en-US" dirty="0" smtClean="0">
                <a:ln w="12700">
                  <a:solidFill>
                    <a:schemeClr val="tx2">
                      <a:satMod val="155000"/>
                    </a:schemeClr>
                  </a:solidFill>
                  <a:prstDash val="solid"/>
                </a:ln>
                <a:solidFill>
                  <a:schemeClr val="bg1"/>
                </a:solidFill>
                <a:effectLst/>
              </a:rPr>
              <a:t> of Fatty Acids</a:t>
            </a:r>
            <a:endParaRPr lang="en-US" dirty="0">
              <a:ln w="12700">
                <a:solidFill>
                  <a:schemeClr val="tx2">
                    <a:satMod val="155000"/>
                  </a:schemeClr>
                </a:solidFill>
                <a:prstDash val="solid"/>
              </a:ln>
              <a:solidFill>
                <a:schemeClr val="bg1"/>
              </a:solidFill>
              <a:effectLst/>
            </a:endParaRPr>
          </a:p>
        </p:txBody>
      </p:sp>
      <p:sp>
        <p:nvSpPr>
          <p:cNvPr id="9" name="TextBox 8"/>
          <p:cNvSpPr txBox="1"/>
          <p:nvPr/>
        </p:nvSpPr>
        <p:spPr>
          <a:xfrm>
            <a:off x="838200" y="4038600"/>
            <a:ext cx="2057400" cy="1200329"/>
          </a:xfrm>
          <a:prstGeom prst="rect">
            <a:avLst/>
          </a:prstGeom>
          <a:noFill/>
          <a:ln>
            <a:solidFill>
              <a:schemeClr val="bg1"/>
            </a:solidFill>
          </a:ln>
        </p:spPr>
        <p:txBody>
          <a:bodyPr wrap="square" rtlCol="0">
            <a:spAutoFit/>
          </a:bodyPr>
          <a:lstStyle/>
          <a:p>
            <a:pPr algn="ctr"/>
            <a:r>
              <a:rPr lang="en-US" dirty="0" smtClean="0"/>
              <a:t>Substrate:</a:t>
            </a:r>
          </a:p>
          <a:p>
            <a:pPr algn="ctr"/>
            <a:r>
              <a:rPr lang="en-US" dirty="0" smtClean="0"/>
              <a:t>Fatty Acid with ‘n’ number of carbons</a:t>
            </a:r>
            <a:endParaRPr lang="en-US" dirty="0"/>
          </a:p>
        </p:txBody>
      </p:sp>
      <p:sp>
        <p:nvSpPr>
          <p:cNvPr id="10" name="TextBox 9"/>
          <p:cNvSpPr txBox="1"/>
          <p:nvPr/>
        </p:nvSpPr>
        <p:spPr>
          <a:xfrm>
            <a:off x="3657600" y="4038600"/>
            <a:ext cx="1828800" cy="646331"/>
          </a:xfrm>
          <a:prstGeom prst="rect">
            <a:avLst/>
          </a:prstGeom>
          <a:noFill/>
          <a:ln>
            <a:solidFill>
              <a:schemeClr val="bg1"/>
            </a:solidFill>
          </a:ln>
        </p:spPr>
        <p:txBody>
          <a:bodyPr wrap="square" rtlCol="0">
            <a:spAutoFit/>
          </a:bodyPr>
          <a:lstStyle/>
          <a:p>
            <a:pPr algn="ctr"/>
            <a:r>
              <a:rPr lang="en-US" b="1" dirty="0" smtClean="0"/>
              <a:t>Enzyme:</a:t>
            </a:r>
          </a:p>
          <a:p>
            <a:pPr algn="ctr"/>
            <a:r>
              <a:rPr lang="en-US" b="1" dirty="0" smtClean="0"/>
              <a:t>MCAD</a:t>
            </a:r>
          </a:p>
        </p:txBody>
      </p:sp>
      <p:sp>
        <p:nvSpPr>
          <p:cNvPr id="12" name="TextBox 11"/>
          <p:cNvSpPr txBox="1"/>
          <p:nvPr/>
        </p:nvSpPr>
        <p:spPr>
          <a:xfrm>
            <a:off x="6096000" y="4038600"/>
            <a:ext cx="2057400" cy="1200329"/>
          </a:xfrm>
          <a:prstGeom prst="rect">
            <a:avLst/>
          </a:prstGeom>
          <a:noFill/>
          <a:ln>
            <a:solidFill>
              <a:schemeClr val="bg1"/>
            </a:solidFill>
          </a:ln>
        </p:spPr>
        <p:txBody>
          <a:bodyPr wrap="square" rtlCol="0">
            <a:spAutoFit/>
          </a:bodyPr>
          <a:lstStyle/>
          <a:p>
            <a:pPr algn="ctr"/>
            <a:r>
              <a:rPr lang="en-US" dirty="0" smtClean="0"/>
              <a:t>Product:</a:t>
            </a:r>
          </a:p>
          <a:p>
            <a:pPr algn="ctr"/>
            <a:r>
              <a:rPr lang="en-US" dirty="0" err="1" smtClean="0"/>
              <a:t>Acyl</a:t>
            </a:r>
            <a:r>
              <a:rPr lang="en-US" dirty="0" smtClean="0"/>
              <a:t>-</a:t>
            </a:r>
          </a:p>
          <a:p>
            <a:pPr algn="ctr"/>
            <a:r>
              <a:rPr lang="en-US" dirty="0" smtClean="0"/>
              <a:t>Coenzyme A</a:t>
            </a:r>
          </a:p>
          <a:p>
            <a:pPr algn="ctr"/>
            <a:endParaRPr lang="en-US" dirty="0"/>
          </a:p>
        </p:txBody>
      </p:sp>
      <p:cxnSp>
        <p:nvCxnSpPr>
          <p:cNvPr id="14" name="Straight Arrow Connector 13"/>
          <p:cNvCxnSpPr/>
          <p:nvPr/>
        </p:nvCxnSpPr>
        <p:spPr>
          <a:xfrm flipV="1">
            <a:off x="1828800" y="35814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495800" y="35814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620000" y="3657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5780782"/>
            <a:ext cx="7315200" cy="1077218"/>
          </a:xfrm>
          <a:prstGeom prst="rect">
            <a:avLst/>
          </a:prstGeom>
          <a:noFill/>
        </p:spPr>
        <p:txBody>
          <a:bodyPr wrap="square" rtlCol="0">
            <a:spAutoFit/>
          </a:bodyPr>
          <a:lstStyle/>
          <a:p>
            <a:pPr algn="r"/>
            <a:r>
              <a:rPr lang="en-US" sz="1600" dirty="0" smtClean="0"/>
              <a:t>Other Common Members of the </a:t>
            </a:r>
            <a:r>
              <a:rPr lang="en-US" sz="1600" dirty="0" err="1" smtClean="0"/>
              <a:t>Dehydrogenase</a:t>
            </a:r>
            <a:r>
              <a:rPr lang="en-US" sz="1600" dirty="0" smtClean="0"/>
              <a:t> Family:</a:t>
            </a:r>
          </a:p>
          <a:p>
            <a:pPr algn="r"/>
            <a:r>
              <a:rPr lang="en-US" sz="1600" dirty="0" smtClean="0"/>
              <a:t>Very long chain </a:t>
            </a:r>
            <a:r>
              <a:rPr lang="en-US" sz="1600" dirty="0" err="1" smtClean="0"/>
              <a:t>Acyl-CoA</a:t>
            </a:r>
            <a:endParaRPr lang="en-US" sz="1600" dirty="0" smtClean="0"/>
          </a:p>
          <a:p>
            <a:pPr algn="r"/>
            <a:r>
              <a:rPr lang="en-US" sz="1600" dirty="0" smtClean="0"/>
              <a:t>Long chain </a:t>
            </a:r>
            <a:r>
              <a:rPr lang="en-US" sz="1600" dirty="0" err="1" smtClean="0"/>
              <a:t>Acyl-CoA</a:t>
            </a:r>
            <a:endParaRPr lang="en-US" sz="1600" dirty="0" smtClean="0"/>
          </a:p>
          <a:p>
            <a:pPr algn="r"/>
            <a:r>
              <a:rPr lang="en-US" sz="1600" dirty="0" smtClean="0"/>
              <a:t>Short chain </a:t>
            </a:r>
            <a:r>
              <a:rPr lang="en-US" sz="1600" dirty="0" err="1" smtClean="0"/>
              <a:t>Acyl-CoA</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pPr algn="l"/>
            <a:r>
              <a:rPr lang="en-US" dirty="0" smtClean="0">
                <a:ln w="12700">
                  <a:solidFill>
                    <a:schemeClr val="tx2">
                      <a:satMod val="155000"/>
                    </a:schemeClr>
                  </a:solidFill>
                  <a:prstDash val="solid"/>
                </a:ln>
                <a:solidFill>
                  <a:schemeClr val="bg1"/>
                </a:solidFill>
                <a:effectLst/>
              </a:rPr>
              <a:t>MCAD Active Site</a:t>
            </a:r>
            <a:endParaRPr lang="en-US" dirty="0">
              <a:ln w="12700">
                <a:solidFill>
                  <a:schemeClr val="tx2">
                    <a:satMod val="155000"/>
                  </a:schemeClr>
                </a:solidFill>
                <a:prstDash val="solid"/>
              </a:ln>
              <a:solidFill>
                <a:schemeClr val="bg1"/>
              </a:solidFill>
              <a:effectLst/>
            </a:endParaRPr>
          </a:p>
        </p:txBody>
      </p:sp>
      <p:sp>
        <p:nvSpPr>
          <p:cNvPr id="3" name="Content Placeholder 2"/>
          <p:cNvSpPr>
            <a:spLocks noGrp="1"/>
          </p:cNvSpPr>
          <p:nvPr>
            <p:ph idx="1"/>
          </p:nvPr>
        </p:nvSpPr>
        <p:spPr/>
        <p:txBody>
          <a:bodyPr/>
          <a:lstStyle/>
          <a:p>
            <a:r>
              <a:rPr lang="en-US" dirty="0" smtClean="0">
                <a:solidFill>
                  <a:srgbClr val="000000"/>
                </a:solidFill>
              </a:rPr>
              <a:t>Accommodates substrates</a:t>
            </a:r>
          </a:p>
          <a:p>
            <a:r>
              <a:rPr lang="en-US" dirty="0" smtClean="0">
                <a:solidFill>
                  <a:srgbClr val="000000"/>
                </a:solidFill>
              </a:rPr>
              <a:t>Binding the FAD</a:t>
            </a:r>
          </a:p>
          <a:p>
            <a:r>
              <a:rPr lang="en-US" dirty="0" smtClean="0">
                <a:solidFill>
                  <a:srgbClr val="000000"/>
                </a:solidFill>
              </a:rPr>
              <a:t>Important Amino Acid</a:t>
            </a:r>
          </a:p>
          <a:p>
            <a:pPr lvl="1"/>
            <a:r>
              <a:rPr lang="en-US" dirty="0" smtClean="0">
                <a:solidFill>
                  <a:srgbClr val="000000"/>
                </a:solidFill>
              </a:rPr>
              <a:t>Glutamate-376</a:t>
            </a:r>
          </a:p>
          <a:p>
            <a:pPr>
              <a:buNone/>
            </a:pPr>
            <a:endParaRPr lang="en-US" dirty="0"/>
          </a:p>
        </p:txBody>
      </p:sp>
      <p:sp>
        <p:nvSpPr>
          <p:cNvPr id="6" name="Flowchart: Stored Data 5"/>
          <p:cNvSpPr/>
          <p:nvPr/>
        </p:nvSpPr>
        <p:spPr>
          <a:xfrm>
            <a:off x="762000" y="3886200"/>
            <a:ext cx="2743200" cy="2286000"/>
          </a:xfrm>
          <a:prstGeom prst="flowChartOnlineStorage">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3962400"/>
            <a:ext cx="990600" cy="369332"/>
          </a:xfrm>
          <a:prstGeom prst="rect">
            <a:avLst/>
          </a:prstGeom>
          <a:noFill/>
        </p:spPr>
        <p:txBody>
          <a:bodyPr wrap="square" rtlCol="0">
            <a:spAutoFit/>
          </a:bodyPr>
          <a:lstStyle/>
          <a:p>
            <a:r>
              <a:rPr lang="en-US" b="1" dirty="0" smtClean="0"/>
              <a:t>MCAD</a:t>
            </a:r>
            <a:endParaRPr lang="en-US" b="1" dirty="0"/>
          </a:p>
        </p:txBody>
      </p:sp>
      <p:sp>
        <p:nvSpPr>
          <p:cNvPr id="9" name="Oval 8"/>
          <p:cNvSpPr/>
          <p:nvPr/>
        </p:nvSpPr>
        <p:spPr>
          <a:xfrm>
            <a:off x="2133600" y="5410200"/>
            <a:ext cx="533400" cy="381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57400" y="5410200"/>
            <a:ext cx="685800" cy="369332"/>
          </a:xfrm>
          <a:prstGeom prst="rect">
            <a:avLst/>
          </a:prstGeom>
          <a:noFill/>
        </p:spPr>
        <p:txBody>
          <a:bodyPr wrap="square" rtlCol="0">
            <a:spAutoFit/>
          </a:bodyPr>
          <a:lstStyle/>
          <a:p>
            <a:r>
              <a:rPr lang="en-US" b="1" dirty="0" smtClean="0"/>
              <a:t>FAD</a:t>
            </a:r>
            <a:endParaRPr lang="en-US" b="1" dirty="0"/>
          </a:p>
        </p:txBody>
      </p:sp>
      <p:sp>
        <p:nvSpPr>
          <p:cNvPr id="11" name="Oval 10"/>
          <p:cNvSpPr/>
          <p:nvPr/>
        </p:nvSpPr>
        <p:spPr>
          <a:xfrm>
            <a:off x="3276600" y="3962400"/>
            <a:ext cx="1371600" cy="2133600"/>
          </a:xfrm>
          <a:prstGeom prst="ellipse">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95600" y="4724400"/>
            <a:ext cx="533400" cy="533400"/>
          </a:xfrm>
          <a:prstGeom prst="ellipse">
            <a:avLst/>
          </a:prstGeom>
          <a:solidFill>
            <a:schemeClr val="bg2">
              <a:lumMod val="50000"/>
              <a:lumOff val="50000"/>
            </a:schemeClr>
          </a:solidFill>
          <a:ln w="50800">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95600" y="4800600"/>
            <a:ext cx="685800" cy="369332"/>
          </a:xfrm>
          <a:prstGeom prst="rect">
            <a:avLst/>
          </a:prstGeom>
          <a:noFill/>
        </p:spPr>
        <p:txBody>
          <a:bodyPr wrap="square" rtlCol="0">
            <a:spAutoFit/>
          </a:bodyPr>
          <a:lstStyle/>
          <a:p>
            <a:r>
              <a:rPr lang="en-US" dirty="0" err="1" smtClean="0"/>
              <a:t>Glu</a:t>
            </a:r>
            <a:endParaRPr lang="en-US" dirty="0"/>
          </a:p>
        </p:txBody>
      </p:sp>
      <p:sp>
        <p:nvSpPr>
          <p:cNvPr id="14" name="Oval 13"/>
          <p:cNvSpPr/>
          <p:nvPr/>
        </p:nvSpPr>
        <p:spPr>
          <a:xfrm>
            <a:off x="3276600" y="5867400"/>
            <a:ext cx="228600" cy="228600"/>
          </a:xfrm>
          <a:prstGeom prst="ellipse">
            <a:avLst/>
          </a:prstGeom>
          <a:solidFill>
            <a:schemeClr val="tx1">
              <a:lumMod val="25000"/>
              <a:lumOff val="75000"/>
            </a:schemeClr>
          </a:solidFill>
          <a:ln>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24200" y="4343400"/>
            <a:ext cx="228600" cy="228600"/>
          </a:xfrm>
          <a:prstGeom prst="ellipse">
            <a:avLst/>
          </a:prstGeom>
          <a:solidFill>
            <a:schemeClr val="tx1">
              <a:lumMod val="25000"/>
              <a:lumOff val="75000"/>
            </a:schemeClr>
          </a:solidFill>
          <a:ln>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276600" y="3962400"/>
            <a:ext cx="228600" cy="228600"/>
          </a:xfrm>
          <a:prstGeom prst="ellipse">
            <a:avLst/>
          </a:prstGeom>
          <a:solidFill>
            <a:schemeClr val="tx1">
              <a:lumMod val="25000"/>
              <a:lumOff val="75000"/>
            </a:schemeClr>
          </a:solidFill>
          <a:ln>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24200" y="5486400"/>
            <a:ext cx="228600" cy="228600"/>
          </a:xfrm>
          <a:prstGeom prst="ellipse">
            <a:avLst/>
          </a:prstGeom>
          <a:solidFill>
            <a:schemeClr val="tx1">
              <a:lumMod val="25000"/>
              <a:lumOff val="75000"/>
            </a:schemeClr>
          </a:solidFill>
          <a:ln>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429000" y="4267200"/>
            <a:ext cx="1143000" cy="369332"/>
          </a:xfrm>
          <a:prstGeom prst="rect">
            <a:avLst/>
          </a:prstGeom>
          <a:noFill/>
          <a:ln>
            <a:noFill/>
          </a:ln>
        </p:spPr>
        <p:txBody>
          <a:bodyPr wrap="square" rtlCol="0">
            <a:spAutoFit/>
          </a:bodyPr>
          <a:lstStyle/>
          <a:p>
            <a:r>
              <a:rPr lang="en-US" dirty="0" smtClean="0"/>
              <a:t>Substrate</a:t>
            </a:r>
            <a:endParaRPr lang="en-US" dirty="0"/>
          </a:p>
        </p:txBody>
      </p:sp>
      <p:sp>
        <p:nvSpPr>
          <p:cNvPr id="23" name="TextBox 22"/>
          <p:cNvSpPr txBox="1"/>
          <p:nvPr/>
        </p:nvSpPr>
        <p:spPr>
          <a:xfrm>
            <a:off x="5867400" y="4343400"/>
            <a:ext cx="2133600" cy="1477328"/>
          </a:xfrm>
          <a:prstGeom prst="rect">
            <a:avLst/>
          </a:prstGeom>
          <a:noFill/>
          <a:ln w="25400">
            <a:solidFill>
              <a:schemeClr val="bg1"/>
            </a:solidFill>
          </a:ln>
        </p:spPr>
        <p:txBody>
          <a:bodyPr wrap="square" rtlCol="0">
            <a:spAutoFit/>
          </a:bodyPr>
          <a:lstStyle/>
          <a:p>
            <a:r>
              <a:rPr lang="en-US" dirty="0" smtClean="0"/>
              <a:t>Once the substrate is bound to the active site MCAD is able to catalyze the reaction </a:t>
            </a:r>
            <a:endParaRPr lang="en-US" dirty="0"/>
          </a:p>
        </p:txBody>
      </p:sp>
      <p:cxnSp>
        <p:nvCxnSpPr>
          <p:cNvPr id="25" name="Straight Arrow Connector 24"/>
          <p:cNvCxnSpPr/>
          <p:nvPr/>
        </p:nvCxnSpPr>
        <p:spPr>
          <a:xfrm>
            <a:off x="4800600" y="4876800"/>
            <a:ext cx="914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lstStyle/>
          <a:p>
            <a:pPr algn="l"/>
            <a:r>
              <a:rPr lang="en-US" dirty="0" err="1" smtClean="0">
                <a:ln w="12700">
                  <a:solidFill>
                    <a:schemeClr val="tx2">
                      <a:satMod val="155000"/>
                    </a:schemeClr>
                  </a:solidFill>
                  <a:prstDash val="solid"/>
                </a:ln>
                <a:solidFill>
                  <a:schemeClr val="bg1"/>
                </a:solidFill>
                <a:effectLst/>
              </a:rPr>
              <a:t>Flavin</a:t>
            </a:r>
            <a:r>
              <a:rPr lang="en-US" dirty="0" smtClean="0">
                <a:ln w="12700">
                  <a:solidFill>
                    <a:schemeClr val="tx2">
                      <a:satMod val="155000"/>
                    </a:schemeClr>
                  </a:solidFill>
                  <a:prstDash val="solid"/>
                </a:ln>
                <a:solidFill>
                  <a:schemeClr val="bg1"/>
                </a:solidFill>
                <a:effectLst/>
              </a:rPr>
              <a:t> Adenine </a:t>
            </a:r>
            <a:r>
              <a:rPr lang="en-US" dirty="0" err="1" smtClean="0">
                <a:ln w="12700">
                  <a:solidFill>
                    <a:schemeClr val="tx2">
                      <a:satMod val="155000"/>
                    </a:schemeClr>
                  </a:solidFill>
                  <a:prstDash val="solid"/>
                </a:ln>
                <a:solidFill>
                  <a:schemeClr val="bg1"/>
                </a:solidFill>
                <a:effectLst/>
              </a:rPr>
              <a:t>Dinucleotide</a:t>
            </a:r>
            <a:r>
              <a:rPr lang="en-US" dirty="0" smtClean="0">
                <a:ln w="12700">
                  <a:solidFill>
                    <a:schemeClr val="tx2">
                      <a:satMod val="155000"/>
                    </a:schemeClr>
                  </a:solidFill>
                  <a:prstDash val="solid"/>
                </a:ln>
                <a:solidFill>
                  <a:schemeClr val="bg1"/>
                </a:solidFill>
                <a:effectLst/>
              </a:rPr>
              <a:t> </a:t>
            </a:r>
            <a:endParaRPr lang="en-US" dirty="0">
              <a:ln w="12700">
                <a:solidFill>
                  <a:schemeClr val="tx2">
                    <a:satMod val="155000"/>
                  </a:schemeClr>
                </a:solidFill>
                <a:prstDash val="solid"/>
              </a:ln>
              <a:solidFill>
                <a:schemeClr val="bg1"/>
              </a:solidFill>
              <a:effectLst/>
            </a:endParaRPr>
          </a:p>
        </p:txBody>
      </p:sp>
      <p:sp>
        <p:nvSpPr>
          <p:cNvPr id="3" name="Content Placeholder 2"/>
          <p:cNvSpPr>
            <a:spLocks noGrp="1"/>
          </p:cNvSpPr>
          <p:nvPr>
            <p:ph idx="1"/>
          </p:nvPr>
        </p:nvSpPr>
        <p:spPr/>
        <p:txBody>
          <a:bodyPr/>
          <a:lstStyle/>
          <a:p>
            <a:r>
              <a:rPr lang="en-US" dirty="0" smtClean="0">
                <a:solidFill>
                  <a:srgbClr val="000000"/>
                </a:solidFill>
              </a:rPr>
              <a:t>Function</a:t>
            </a:r>
          </a:p>
          <a:p>
            <a:r>
              <a:rPr lang="en-US" dirty="0" err="1" smtClean="0">
                <a:solidFill>
                  <a:srgbClr val="000000"/>
                </a:solidFill>
              </a:rPr>
              <a:t>Isoalloxazine</a:t>
            </a:r>
            <a:r>
              <a:rPr lang="en-US" dirty="0" smtClean="0">
                <a:solidFill>
                  <a:srgbClr val="000000"/>
                </a:solidFill>
              </a:rPr>
              <a:t> Ring</a:t>
            </a:r>
          </a:p>
          <a:p>
            <a:r>
              <a:rPr lang="en-US" dirty="0" smtClean="0">
                <a:solidFill>
                  <a:srgbClr val="000000"/>
                </a:solidFill>
              </a:rPr>
              <a:t>Interactions</a:t>
            </a:r>
            <a:endParaRPr lang="en-US"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06843"/>
            <a:ext cx="3336518" cy="231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108639"/>
            <a:ext cx="409575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Stored Data 4"/>
          <p:cNvSpPr/>
          <p:nvPr/>
        </p:nvSpPr>
        <p:spPr>
          <a:xfrm>
            <a:off x="1295400" y="1828800"/>
            <a:ext cx="5867400" cy="3962400"/>
          </a:xfrm>
          <a:prstGeom prst="flowChartOnlineStorage">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62400" y="3276600"/>
            <a:ext cx="1828800" cy="1981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95800" y="4114800"/>
            <a:ext cx="685800" cy="369332"/>
          </a:xfrm>
          <a:prstGeom prst="rect">
            <a:avLst/>
          </a:prstGeom>
          <a:noFill/>
          <a:ln>
            <a:solidFill>
              <a:schemeClr val="bg1"/>
            </a:solidFill>
          </a:ln>
        </p:spPr>
        <p:txBody>
          <a:bodyPr wrap="square" rtlCol="0">
            <a:spAutoFit/>
          </a:bodyPr>
          <a:lstStyle/>
          <a:p>
            <a:r>
              <a:rPr lang="en-US" b="1" dirty="0" smtClean="0"/>
              <a:t>FAD</a:t>
            </a:r>
            <a:endParaRPr lang="en-US" b="1" dirty="0"/>
          </a:p>
        </p:txBody>
      </p:sp>
      <p:sp>
        <p:nvSpPr>
          <p:cNvPr id="8" name="TextBox 7"/>
          <p:cNvSpPr txBox="1"/>
          <p:nvPr/>
        </p:nvSpPr>
        <p:spPr>
          <a:xfrm>
            <a:off x="2057400" y="1905000"/>
            <a:ext cx="1066800" cy="369332"/>
          </a:xfrm>
          <a:prstGeom prst="rect">
            <a:avLst/>
          </a:prstGeom>
          <a:noFill/>
          <a:ln>
            <a:solidFill>
              <a:schemeClr val="bg1"/>
            </a:solidFill>
          </a:ln>
        </p:spPr>
        <p:txBody>
          <a:bodyPr wrap="square" rtlCol="0">
            <a:spAutoFit/>
          </a:bodyPr>
          <a:lstStyle/>
          <a:p>
            <a:pPr algn="ctr"/>
            <a:r>
              <a:rPr lang="en-US" b="1" dirty="0" smtClean="0"/>
              <a:t>MCAD</a:t>
            </a:r>
            <a:endParaRPr lang="en-US" b="1" dirty="0"/>
          </a:p>
        </p:txBody>
      </p:sp>
      <p:sp>
        <p:nvSpPr>
          <p:cNvPr id="13" name="Oval 12"/>
          <p:cNvSpPr/>
          <p:nvPr/>
        </p:nvSpPr>
        <p:spPr>
          <a:xfrm>
            <a:off x="2438400" y="2362200"/>
            <a:ext cx="304800" cy="304800"/>
          </a:xfrm>
          <a:prstGeom prst="ellipse">
            <a:avLst/>
          </a:prstGeom>
          <a:solidFill>
            <a:srgbClr val="E33171"/>
          </a:solidFill>
          <a:ln>
            <a:solidFill>
              <a:srgbClr val="E33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14600" y="2819400"/>
            <a:ext cx="304800" cy="304800"/>
          </a:xfrm>
          <a:prstGeom prst="ellipse">
            <a:avLst/>
          </a:prstGeom>
          <a:solidFill>
            <a:srgbClr val="E33171"/>
          </a:solidFill>
          <a:ln>
            <a:solidFill>
              <a:srgbClr val="E33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43200" y="3276600"/>
            <a:ext cx="304800" cy="304800"/>
          </a:xfrm>
          <a:prstGeom prst="ellipse">
            <a:avLst/>
          </a:prstGeom>
          <a:solidFill>
            <a:srgbClr val="E33171"/>
          </a:solidFill>
          <a:ln>
            <a:solidFill>
              <a:srgbClr val="E33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048000" y="3733800"/>
            <a:ext cx="304800" cy="304800"/>
          </a:xfrm>
          <a:prstGeom prst="ellipse">
            <a:avLst/>
          </a:prstGeom>
          <a:solidFill>
            <a:srgbClr val="E33171"/>
          </a:solidFill>
          <a:ln>
            <a:solidFill>
              <a:srgbClr val="E33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38600" y="4191000"/>
            <a:ext cx="304800" cy="304800"/>
          </a:xfrm>
          <a:prstGeom prst="ellipse">
            <a:avLst/>
          </a:prstGeom>
          <a:solidFill>
            <a:srgbClr val="E33171"/>
          </a:solidFill>
          <a:ln>
            <a:solidFill>
              <a:srgbClr val="E33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05200" y="4038600"/>
            <a:ext cx="304800" cy="304800"/>
          </a:xfrm>
          <a:prstGeom prst="ellipse">
            <a:avLst/>
          </a:prstGeom>
          <a:solidFill>
            <a:srgbClr val="E33171"/>
          </a:solidFill>
          <a:ln>
            <a:solidFill>
              <a:srgbClr val="E33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438400" y="2362200"/>
            <a:ext cx="228600" cy="369332"/>
          </a:xfrm>
          <a:prstGeom prst="rect">
            <a:avLst/>
          </a:prstGeom>
          <a:noFill/>
        </p:spPr>
        <p:txBody>
          <a:bodyPr wrap="square" rtlCol="0">
            <a:spAutoFit/>
          </a:bodyPr>
          <a:lstStyle/>
          <a:p>
            <a:pPr algn="ctr"/>
            <a:r>
              <a:rPr lang="en-US" dirty="0" smtClean="0"/>
              <a:t>e</a:t>
            </a:r>
            <a:endParaRPr lang="en-US" dirty="0"/>
          </a:p>
        </p:txBody>
      </p:sp>
      <p:sp>
        <p:nvSpPr>
          <p:cNvPr id="35" name="TextBox 34"/>
          <p:cNvSpPr txBox="1"/>
          <p:nvPr/>
        </p:nvSpPr>
        <p:spPr>
          <a:xfrm>
            <a:off x="2514600" y="2819400"/>
            <a:ext cx="228600" cy="369332"/>
          </a:xfrm>
          <a:prstGeom prst="rect">
            <a:avLst/>
          </a:prstGeom>
          <a:noFill/>
        </p:spPr>
        <p:txBody>
          <a:bodyPr wrap="square" rtlCol="0">
            <a:spAutoFit/>
          </a:bodyPr>
          <a:lstStyle/>
          <a:p>
            <a:pPr algn="ctr"/>
            <a:r>
              <a:rPr lang="en-US" dirty="0" smtClean="0"/>
              <a:t>e</a:t>
            </a:r>
            <a:endParaRPr lang="en-US" dirty="0"/>
          </a:p>
        </p:txBody>
      </p:sp>
      <p:sp>
        <p:nvSpPr>
          <p:cNvPr id="36" name="TextBox 35"/>
          <p:cNvSpPr txBox="1"/>
          <p:nvPr/>
        </p:nvSpPr>
        <p:spPr>
          <a:xfrm>
            <a:off x="4038600" y="4191000"/>
            <a:ext cx="228600" cy="369332"/>
          </a:xfrm>
          <a:prstGeom prst="rect">
            <a:avLst/>
          </a:prstGeom>
          <a:noFill/>
        </p:spPr>
        <p:txBody>
          <a:bodyPr wrap="square" rtlCol="0">
            <a:spAutoFit/>
          </a:bodyPr>
          <a:lstStyle/>
          <a:p>
            <a:pPr algn="ctr"/>
            <a:r>
              <a:rPr lang="en-US" dirty="0" smtClean="0"/>
              <a:t>e</a:t>
            </a:r>
            <a:endParaRPr lang="en-US" dirty="0"/>
          </a:p>
        </p:txBody>
      </p:sp>
      <p:sp>
        <p:nvSpPr>
          <p:cNvPr id="37" name="TextBox 36"/>
          <p:cNvSpPr txBox="1"/>
          <p:nvPr/>
        </p:nvSpPr>
        <p:spPr>
          <a:xfrm>
            <a:off x="3505200" y="4038600"/>
            <a:ext cx="228600" cy="369332"/>
          </a:xfrm>
          <a:prstGeom prst="rect">
            <a:avLst/>
          </a:prstGeom>
          <a:noFill/>
        </p:spPr>
        <p:txBody>
          <a:bodyPr wrap="square" rtlCol="0">
            <a:spAutoFit/>
          </a:bodyPr>
          <a:lstStyle/>
          <a:p>
            <a:pPr algn="ctr"/>
            <a:r>
              <a:rPr lang="en-US" dirty="0" smtClean="0"/>
              <a:t>e</a:t>
            </a:r>
            <a:endParaRPr lang="en-US" dirty="0"/>
          </a:p>
        </p:txBody>
      </p:sp>
      <p:sp>
        <p:nvSpPr>
          <p:cNvPr id="38" name="TextBox 37"/>
          <p:cNvSpPr txBox="1"/>
          <p:nvPr/>
        </p:nvSpPr>
        <p:spPr>
          <a:xfrm>
            <a:off x="3048000" y="3733800"/>
            <a:ext cx="228600" cy="369332"/>
          </a:xfrm>
          <a:prstGeom prst="rect">
            <a:avLst/>
          </a:prstGeom>
          <a:noFill/>
        </p:spPr>
        <p:txBody>
          <a:bodyPr wrap="square" rtlCol="0">
            <a:spAutoFit/>
          </a:bodyPr>
          <a:lstStyle/>
          <a:p>
            <a:pPr algn="ctr"/>
            <a:r>
              <a:rPr lang="en-US" dirty="0" smtClean="0"/>
              <a:t>e</a:t>
            </a:r>
            <a:endParaRPr lang="en-US" dirty="0"/>
          </a:p>
        </p:txBody>
      </p:sp>
      <p:sp>
        <p:nvSpPr>
          <p:cNvPr id="39" name="TextBox 38"/>
          <p:cNvSpPr txBox="1"/>
          <p:nvPr/>
        </p:nvSpPr>
        <p:spPr>
          <a:xfrm>
            <a:off x="2743200" y="3276600"/>
            <a:ext cx="228600" cy="369332"/>
          </a:xfrm>
          <a:prstGeom prst="rect">
            <a:avLst/>
          </a:prstGeom>
          <a:noFill/>
        </p:spPr>
        <p:txBody>
          <a:bodyPr wrap="square" rtlCol="0">
            <a:spAutoFit/>
          </a:bodyPr>
          <a:lstStyle/>
          <a:p>
            <a:pPr algn="ctr"/>
            <a:r>
              <a:rPr lang="en-US" dirty="0" smtClean="0"/>
              <a:t>e</a:t>
            </a:r>
            <a:endParaRPr lang="en-US" dirty="0"/>
          </a:p>
        </p:txBody>
      </p:sp>
      <p:sp>
        <p:nvSpPr>
          <p:cNvPr id="40" name="Title 1"/>
          <p:cNvSpPr>
            <a:spLocks noGrp="1"/>
          </p:cNvSpPr>
          <p:nvPr>
            <p:ph type="title"/>
          </p:nvPr>
        </p:nvSpPr>
        <p:spPr>
          <a:xfrm>
            <a:off x="0" y="762000"/>
            <a:ext cx="8229600" cy="1143000"/>
          </a:xfrm>
        </p:spPr>
        <p:txBody>
          <a:bodyPr>
            <a:noAutofit/>
          </a:bodyPr>
          <a:lstStyle/>
          <a:p>
            <a:pPr algn="l"/>
            <a:r>
              <a:rPr lang="en-US" sz="3600" dirty="0" smtClean="0">
                <a:ln w="12700">
                  <a:solidFill>
                    <a:schemeClr val="tx2">
                      <a:satMod val="155000"/>
                    </a:schemeClr>
                  </a:solidFill>
                  <a:prstDash val="solid"/>
                </a:ln>
                <a:solidFill>
                  <a:schemeClr val="bg1"/>
                </a:solidFill>
                <a:effectLst/>
              </a:rPr>
              <a:t>Electron Transfer between MCAD and FAD</a:t>
            </a:r>
            <a:endParaRPr lang="en-US" sz="3600" dirty="0">
              <a:ln w="12700">
                <a:solidFill>
                  <a:schemeClr val="tx2">
                    <a:satMod val="155000"/>
                  </a:schemeClr>
                </a:solidFill>
                <a:prstDash val="solid"/>
              </a:ln>
              <a:solidFill>
                <a:schemeClr val="bg1"/>
              </a:solidFill>
              <a:effectLst/>
            </a:endParaRPr>
          </a:p>
        </p:txBody>
      </p:sp>
      <p:cxnSp>
        <p:nvCxnSpPr>
          <p:cNvPr id="21" name="Straight Arrow Connector 20"/>
          <p:cNvCxnSpPr>
            <a:endCxn id="6" idx="1"/>
          </p:cNvCxnSpPr>
          <p:nvPr/>
        </p:nvCxnSpPr>
        <p:spPr>
          <a:xfrm>
            <a:off x="3124200" y="2286000"/>
            <a:ext cx="1106022" cy="12807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fontScale="90000"/>
          </a:bodyPr>
          <a:lstStyle/>
          <a:p>
            <a:pPr algn="l"/>
            <a:r>
              <a:rPr lang="en-US" dirty="0" smtClean="0">
                <a:ln w="12700">
                  <a:solidFill>
                    <a:schemeClr val="tx2">
                      <a:satMod val="155000"/>
                    </a:schemeClr>
                  </a:solidFill>
                  <a:prstDash val="solid"/>
                </a:ln>
                <a:solidFill>
                  <a:schemeClr val="bg1"/>
                </a:solidFill>
                <a:effectLst/>
              </a:rPr>
              <a:t>Electron Transferring </a:t>
            </a:r>
            <a:r>
              <a:rPr lang="en-US" dirty="0" err="1" smtClean="0">
                <a:ln w="12700">
                  <a:solidFill>
                    <a:schemeClr val="tx2">
                      <a:satMod val="155000"/>
                    </a:schemeClr>
                  </a:solidFill>
                  <a:prstDash val="solid"/>
                </a:ln>
                <a:solidFill>
                  <a:schemeClr val="bg1"/>
                </a:solidFill>
                <a:effectLst/>
              </a:rPr>
              <a:t>Flavoprotein</a:t>
            </a:r>
            <a:endParaRPr lang="en-US" dirty="0">
              <a:ln w="12700">
                <a:solidFill>
                  <a:schemeClr val="tx2">
                    <a:satMod val="155000"/>
                  </a:schemeClr>
                </a:solidFill>
                <a:prstDash val="solid"/>
              </a:ln>
              <a:solidFill>
                <a:schemeClr val="bg1"/>
              </a:solidFill>
              <a:effectLst/>
            </a:endParaRPr>
          </a:p>
        </p:txBody>
      </p:sp>
      <p:sp>
        <p:nvSpPr>
          <p:cNvPr id="3" name="Content Placeholder 2"/>
          <p:cNvSpPr>
            <a:spLocks noGrp="1"/>
          </p:cNvSpPr>
          <p:nvPr>
            <p:ph idx="1"/>
          </p:nvPr>
        </p:nvSpPr>
        <p:spPr>
          <a:xfrm>
            <a:off x="457200" y="2148840"/>
            <a:ext cx="8229600" cy="4709160"/>
          </a:xfrm>
        </p:spPr>
        <p:txBody>
          <a:bodyPr/>
          <a:lstStyle/>
          <a:p>
            <a:r>
              <a:rPr lang="en-US" dirty="0" smtClean="0">
                <a:solidFill>
                  <a:srgbClr val="000000"/>
                </a:solidFill>
              </a:rPr>
              <a:t>Structure and Interactions</a:t>
            </a:r>
          </a:p>
          <a:p>
            <a:pPr lvl="1"/>
            <a:r>
              <a:rPr lang="en-US" dirty="0" smtClean="0">
                <a:solidFill>
                  <a:srgbClr val="000000"/>
                </a:solidFill>
              </a:rPr>
              <a:t>FAD and 3 domains</a:t>
            </a:r>
          </a:p>
          <a:p>
            <a:pPr lvl="1"/>
            <a:r>
              <a:rPr lang="en-US" dirty="0" smtClean="0">
                <a:solidFill>
                  <a:srgbClr val="000000"/>
                </a:solidFill>
              </a:rPr>
              <a:t>ETF and MCAD </a:t>
            </a:r>
          </a:p>
          <a:p>
            <a:pPr lvl="2"/>
            <a:r>
              <a:rPr lang="en-US" dirty="0" smtClean="0">
                <a:solidFill>
                  <a:srgbClr val="000000"/>
                </a:solidFill>
              </a:rPr>
              <a:t>Docking </a:t>
            </a:r>
          </a:p>
          <a:p>
            <a:r>
              <a:rPr lang="en-US" dirty="0" smtClean="0">
                <a:solidFill>
                  <a:srgbClr val="000000"/>
                </a:solidFill>
              </a:rPr>
              <a:t>Function</a:t>
            </a:r>
          </a:p>
          <a:p>
            <a:pPr lvl="1"/>
            <a:r>
              <a:rPr lang="en-US" dirty="0" smtClean="0">
                <a:solidFill>
                  <a:srgbClr val="000000"/>
                </a:solidFill>
              </a:rPr>
              <a:t>Accepts and transports electrons</a:t>
            </a:r>
          </a:p>
          <a:p>
            <a:r>
              <a:rPr lang="en-US" dirty="0" smtClean="0">
                <a:solidFill>
                  <a:srgbClr val="000000"/>
                </a:solidFill>
              </a:rPr>
              <a:t>Mutations</a:t>
            </a:r>
          </a:p>
          <a:p>
            <a:pPr lvl="1"/>
            <a:r>
              <a:rPr lang="en-US" dirty="0" smtClean="0">
                <a:solidFill>
                  <a:srgbClr val="000000"/>
                </a:solidFill>
              </a:rPr>
              <a:t>Electron transfer is inhibited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tored Data 1"/>
          <p:cNvSpPr/>
          <p:nvPr/>
        </p:nvSpPr>
        <p:spPr>
          <a:xfrm rot="16200000">
            <a:off x="5905500" y="3314700"/>
            <a:ext cx="2590800" cy="2362200"/>
          </a:xfrm>
          <a:prstGeom prst="flowChartOnlineStorage">
            <a:avLst/>
          </a:prstGeom>
          <a:noFill/>
          <a:ln w="63500" cmpd="sng">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04800" y="1066800"/>
            <a:ext cx="2362200" cy="1371600"/>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Stored Data 3"/>
          <p:cNvSpPr/>
          <p:nvPr/>
        </p:nvSpPr>
        <p:spPr>
          <a:xfrm rot="16200000">
            <a:off x="571500" y="3390900"/>
            <a:ext cx="2590800" cy="2362200"/>
          </a:xfrm>
          <a:prstGeom prst="flowChartOnlineStorage">
            <a:avLst/>
          </a:prstGeom>
          <a:noFill/>
          <a:ln w="63500" cmpd="sng">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019800" y="2057400"/>
            <a:ext cx="2362200" cy="1371600"/>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324600" y="3048000"/>
            <a:ext cx="0" cy="6858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34200" y="3200400"/>
            <a:ext cx="0" cy="6858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43800" y="3200400"/>
            <a:ext cx="0" cy="6858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53400" y="3048000"/>
            <a:ext cx="0" cy="6858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828800" y="1676400"/>
            <a:ext cx="533400" cy="381000"/>
          </a:xfrm>
          <a:prstGeom prst="ellipse">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20000" y="4114800"/>
            <a:ext cx="533400" cy="381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43800" y="2590800"/>
            <a:ext cx="533400" cy="381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86000" y="3962400"/>
            <a:ext cx="533400" cy="381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85800" y="1371600"/>
            <a:ext cx="609600" cy="381000"/>
          </a:xfrm>
          <a:prstGeom prst="rect">
            <a:avLst/>
          </a:prstGeom>
          <a:noFill/>
        </p:spPr>
        <p:txBody>
          <a:bodyPr wrap="square" rtlCol="0">
            <a:spAutoFit/>
          </a:bodyPr>
          <a:lstStyle/>
          <a:p>
            <a:r>
              <a:rPr lang="en-US" b="1" dirty="0" smtClean="0"/>
              <a:t>ETF</a:t>
            </a:r>
            <a:endParaRPr lang="en-US" b="1" dirty="0"/>
          </a:p>
        </p:txBody>
      </p:sp>
      <p:sp>
        <p:nvSpPr>
          <p:cNvPr id="23" name="TextBox 22"/>
          <p:cNvSpPr txBox="1"/>
          <p:nvPr/>
        </p:nvSpPr>
        <p:spPr>
          <a:xfrm>
            <a:off x="6477000" y="2438400"/>
            <a:ext cx="609600" cy="381000"/>
          </a:xfrm>
          <a:prstGeom prst="rect">
            <a:avLst/>
          </a:prstGeom>
          <a:noFill/>
        </p:spPr>
        <p:txBody>
          <a:bodyPr wrap="square" rtlCol="0">
            <a:spAutoFit/>
          </a:bodyPr>
          <a:lstStyle/>
          <a:p>
            <a:r>
              <a:rPr lang="en-US" b="1" dirty="0" smtClean="0"/>
              <a:t>ETF</a:t>
            </a:r>
            <a:endParaRPr lang="en-US" b="1" dirty="0"/>
          </a:p>
        </p:txBody>
      </p:sp>
      <p:sp>
        <p:nvSpPr>
          <p:cNvPr id="24" name="TextBox 23"/>
          <p:cNvSpPr txBox="1"/>
          <p:nvPr/>
        </p:nvSpPr>
        <p:spPr>
          <a:xfrm>
            <a:off x="6553200" y="4648200"/>
            <a:ext cx="1066800" cy="369332"/>
          </a:xfrm>
          <a:prstGeom prst="rect">
            <a:avLst/>
          </a:prstGeom>
          <a:noFill/>
        </p:spPr>
        <p:txBody>
          <a:bodyPr wrap="square" rtlCol="0">
            <a:spAutoFit/>
          </a:bodyPr>
          <a:lstStyle/>
          <a:p>
            <a:pPr algn="ctr"/>
            <a:r>
              <a:rPr lang="en-US" b="1" dirty="0" smtClean="0"/>
              <a:t>MCAD</a:t>
            </a:r>
            <a:endParaRPr lang="en-US" b="1" dirty="0"/>
          </a:p>
        </p:txBody>
      </p:sp>
      <p:sp>
        <p:nvSpPr>
          <p:cNvPr id="25" name="TextBox 24"/>
          <p:cNvSpPr txBox="1"/>
          <p:nvPr/>
        </p:nvSpPr>
        <p:spPr>
          <a:xfrm>
            <a:off x="1371600" y="4648200"/>
            <a:ext cx="990600" cy="369332"/>
          </a:xfrm>
          <a:prstGeom prst="rect">
            <a:avLst/>
          </a:prstGeom>
          <a:noFill/>
        </p:spPr>
        <p:txBody>
          <a:bodyPr wrap="square" rtlCol="0">
            <a:spAutoFit/>
          </a:bodyPr>
          <a:lstStyle/>
          <a:p>
            <a:r>
              <a:rPr lang="en-US" b="1" dirty="0" smtClean="0"/>
              <a:t>MCAD</a:t>
            </a:r>
            <a:endParaRPr lang="en-US" b="1" dirty="0"/>
          </a:p>
        </p:txBody>
      </p:sp>
      <p:sp>
        <p:nvSpPr>
          <p:cNvPr id="26" name="TextBox 25"/>
          <p:cNvSpPr txBox="1"/>
          <p:nvPr/>
        </p:nvSpPr>
        <p:spPr>
          <a:xfrm>
            <a:off x="1752600" y="1676400"/>
            <a:ext cx="685800" cy="369332"/>
          </a:xfrm>
          <a:prstGeom prst="rect">
            <a:avLst/>
          </a:prstGeom>
          <a:noFill/>
        </p:spPr>
        <p:txBody>
          <a:bodyPr wrap="square" rtlCol="0">
            <a:spAutoFit/>
          </a:bodyPr>
          <a:lstStyle/>
          <a:p>
            <a:r>
              <a:rPr lang="en-US" b="1" dirty="0" smtClean="0"/>
              <a:t>FAD</a:t>
            </a:r>
            <a:endParaRPr lang="en-US" b="1" dirty="0"/>
          </a:p>
        </p:txBody>
      </p:sp>
      <p:sp>
        <p:nvSpPr>
          <p:cNvPr id="27" name="TextBox 26"/>
          <p:cNvSpPr txBox="1"/>
          <p:nvPr/>
        </p:nvSpPr>
        <p:spPr>
          <a:xfrm>
            <a:off x="7543800" y="4114800"/>
            <a:ext cx="685800" cy="369332"/>
          </a:xfrm>
          <a:prstGeom prst="rect">
            <a:avLst/>
          </a:prstGeom>
          <a:noFill/>
        </p:spPr>
        <p:txBody>
          <a:bodyPr wrap="square" rtlCol="0">
            <a:spAutoFit/>
          </a:bodyPr>
          <a:lstStyle/>
          <a:p>
            <a:r>
              <a:rPr lang="en-US" b="1" dirty="0" smtClean="0"/>
              <a:t>FAD</a:t>
            </a:r>
            <a:endParaRPr lang="en-US" b="1" dirty="0"/>
          </a:p>
        </p:txBody>
      </p:sp>
      <p:sp>
        <p:nvSpPr>
          <p:cNvPr id="28" name="TextBox 27"/>
          <p:cNvSpPr txBox="1"/>
          <p:nvPr/>
        </p:nvSpPr>
        <p:spPr>
          <a:xfrm>
            <a:off x="7467600" y="2590800"/>
            <a:ext cx="685800" cy="369332"/>
          </a:xfrm>
          <a:prstGeom prst="rect">
            <a:avLst/>
          </a:prstGeom>
          <a:noFill/>
        </p:spPr>
        <p:txBody>
          <a:bodyPr wrap="square" rtlCol="0">
            <a:spAutoFit/>
          </a:bodyPr>
          <a:lstStyle/>
          <a:p>
            <a:r>
              <a:rPr lang="en-US" b="1" dirty="0" smtClean="0"/>
              <a:t>FAD</a:t>
            </a:r>
            <a:endParaRPr lang="en-US" b="1" dirty="0"/>
          </a:p>
        </p:txBody>
      </p:sp>
      <p:sp>
        <p:nvSpPr>
          <p:cNvPr id="29" name="TextBox 28"/>
          <p:cNvSpPr txBox="1"/>
          <p:nvPr/>
        </p:nvSpPr>
        <p:spPr>
          <a:xfrm>
            <a:off x="2209800" y="3962400"/>
            <a:ext cx="685800" cy="369332"/>
          </a:xfrm>
          <a:prstGeom prst="rect">
            <a:avLst/>
          </a:prstGeom>
          <a:noFill/>
        </p:spPr>
        <p:txBody>
          <a:bodyPr wrap="square" rtlCol="0">
            <a:spAutoFit/>
          </a:bodyPr>
          <a:lstStyle/>
          <a:p>
            <a:r>
              <a:rPr lang="en-US" b="1" dirty="0" smtClean="0"/>
              <a:t>FAD</a:t>
            </a:r>
            <a:endParaRPr lang="en-US" b="1" dirty="0"/>
          </a:p>
        </p:txBody>
      </p:sp>
      <p:sp>
        <p:nvSpPr>
          <p:cNvPr id="31" name="Oval 30"/>
          <p:cNvSpPr/>
          <p:nvPr/>
        </p:nvSpPr>
        <p:spPr>
          <a:xfrm>
            <a:off x="7696200" y="2895600"/>
            <a:ext cx="304800" cy="304800"/>
          </a:xfrm>
          <a:prstGeom prst="ellipse">
            <a:avLst/>
          </a:prstGeom>
          <a:solidFill>
            <a:srgbClr val="E33171"/>
          </a:solidFill>
          <a:ln>
            <a:solidFill>
              <a:srgbClr val="E33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772400" y="3352800"/>
            <a:ext cx="304800" cy="304800"/>
          </a:xfrm>
          <a:prstGeom prst="ellipse">
            <a:avLst/>
          </a:prstGeom>
          <a:solidFill>
            <a:srgbClr val="E33171"/>
          </a:solidFill>
          <a:ln>
            <a:solidFill>
              <a:srgbClr val="E33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696200" y="3810000"/>
            <a:ext cx="304800" cy="304800"/>
          </a:xfrm>
          <a:prstGeom prst="ellipse">
            <a:avLst/>
          </a:prstGeom>
          <a:solidFill>
            <a:srgbClr val="E33171"/>
          </a:solidFill>
          <a:ln>
            <a:solidFill>
              <a:srgbClr val="E33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7924800" y="3581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7924800" y="3124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581400" y="3810000"/>
            <a:ext cx="1905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0" y="304801"/>
            <a:ext cx="5334000" cy="584775"/>
          </a:xfrm>
          <a:prstGeom prst="rect">
            <a:avLst/>
          </a:prstGeom>
          <a:noFill/>
          <a:ln>
            <a:solidFill>
              <a:schemeClr val="bg1"/>
            </a:solidFill>
          </a:ln>
        </p:spPr>
        <p:txBody>
          <a:bodyPr wrap="square" rtlCol="0">
            <a:spAutoFit/>
          </a:bodyPr>
          <a:lstStyle/>
          <a:p>
            <a:r>
              <a:rPr lang="en-US" sz="1600" dirty="0" smtClean="0"/>
              <a:t>-Unbound ETF</a:t>
            </a:r>
          </a:p>
          <a:p>
            <a:r>
              <a:rPr lang="en-US" sz="1600" dirty="0" smtClean="0"/>
              <a:t>-Loop recognizes Hydrophobic Pocket of MCAD </a:t>
            </a:r>
            <a:endParaRPr lang="en-US" sz="1600" dirty="0"/>
          </a:p>
        </p:txBody>
      </p:sp>
      <p:sp>
        <p:nvSpPr>
          <p:cNvPr id="40" name="TextBox 39"/>
          <p:cNvSpPr txBox="1"/>
          <p:nvPr/>
        </p:nvSpPr>
        <p:spPr>
          <a:xfrm>
            <a:off x="4114800" y="5867400"/>
            <a:ext cx="4419600" cy="830997"/>
          </a:xfrm>
          <a:prstGeom prst="rect">
            <a:avLst/>
          </a:prstGeom>
          <a:noFill/>
          <a:ln>
            <a:solidFill>
              <a:schemeClr val="bg1"/>
            </a:solidFill>
          </a:ln>
        </p:spPr>
        <p:txBody>
          <a:bodyPr wrap="square" rtlCol="0">
            <a:spAutoFit/>
          </a:bodyPr>
          <a:lstStyle/>
          <a:p>
            <a:r>
              <a:rPr lang="en-US" sz="1600" dirty="0" smtClean="0"/>
              <a:t>-Bound ETF</a:t>
            </a:r>
          </a:p>
          <a:p>
            <a:r>
              <a:rPr lang="en-US" sz="1600" dirty="0" smtClean="0"/>
              <a:t>-Interactions between the Proteins Present</a:t>
            </a:r>
          </a:p>
          <a:p>
            <a:r>
              <a:rPr lang="en-US" sz="1600" dirty="0" smtClean="0"/>
              <a:t>-Electrons are transferred from MCAD to ETF</a:t>
            </a:r>
            <a:endParaRPr lang="en-US" sz="1600" dirty="0"/>
          </a:p>
        </p:txBody>
      </p:sp>
      <p:sp>
        <p:nvSpPr>
          <p:cNvPr id="34" name="Oval 33"/>
          <p:cNvSpPr/>
          <p:nvPr/>
        </p:nvSpPr>
        <p:spPr>
          <a:xfrm>
            <a:off x="1295400" y="3505200"/>
            <a:ext cx="457200" cy="381000"/>
          </a:xfrm>
          <a:prstGeom prst="ellipse">
            <a:avLst/>
          </a:prstGeom>
          <a:solidFill>
            <a:schemeClr val="bg2">
              <a:lumMod val="50000"/>
              <a:lumOff val="50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066800" y="2362200"/>
            <a:ext cx="652898" cy="1181100"/>
          </a:xfrm>
          <a:custGeom>
            <a:avLst/>
            <a:gdLst>
              <a:gd name="connsiteX0" fmla="*/ 62348 w 690998"/>
              <a:gd name="connsiteY0" fmla="*/ 0 h 1295400"/>
              <a:gd name="connsiteX1" fmla="*/ 5198 w 690998"/>
              <a:gd name="connsiteY1" fmla="*/ 190500 h 1295400"/>
              <a:gd name="connsiteX2" fmla="*/ 43298 w 690998"/>
              <a:gd name="connsiteY2" fmla="*/ 514350 h 1295400"/>
              <a:gd name="connsiteX3" fmla="*/ 81398 w 690998"/>
              <a:gd name="connsiteY3" fmla="*/ 571500 h 1295400"/>
              <a:gd name="connsiteX4" fmla="*/ 138548 w 690998"/>
              <a:gd name="connsiteY4" fmla="*/ 609600 h 1295400"/>
              <a:gd name="connsiteX5" fmla="*/ 309998 w 690998"/>
              <a:gd name="connsiteY5" fmla="*/ 571500 h 1295400"/>
              <a:gd name="connsiteX6" fmla="*/ 367148 w 690998"/>
              <a:gd name="connsiteY6" fmla="*/ 533400 h 1295400"/>
              <a:gd name="connsiteX7" fmla="*/ 557648 w 690998"/>
              <a:gd name="connsiteY7" fmla="*/ 571500 h 1295400"/>
              <a:gd name="connsiteX8" fmla="*/ 614798 w 690998"/>
              <a:gd name="connsiteY8" fmla="*/ 628650 h 1295400"/>
              <a:gd name="connsiteX9" fmla="*/ 652898 w 690998"/>
              <a:gd name="connsiteY9" fmla="*/ 685800 h 1295400"/>
              <a:gd name="connsiteX10" fmla="*/ 690998 w 690998"/>
              <a:gd name="connsiteY10" fmla="*/ 800100 h 1295400"/>
              <a:gd name="connsiteX11" fmla="*/ 652898 w 690998"/>
              <a:gd name="connsiteY11" fmla="*/ 933450 h 1295400"/>
              <a:gd name="connsiteX12" fmla="*/ 633848 w 690998"/>
              <a:gd name="connsiteY12" fmla="*/ 12954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998" h="1295400">
                <a:moveTo>
                  <a:pt x="62348" y="0"/>
                </a:moveTo>
                <a:cubicBezTo>
                  <a:pt x="15969" y="139138"/>
                  <a:pt x="33988" y="75338"/>
                  <a:pt x="5198" y="190500"/>
                </a:cubicBezTo>
                <a:cubicBezTo>
                  <a:pt x="8208" y="232640"/>
                  <a:pt x="0" y="427754"/>
                  <a:pt x="43298" y="514350"/>
                </a:cubicBezTo>
                <a:cubicBezTo>
                  <a:pt x="53537" y="534828"/>
                  <a:pt x="65209" y="555311"/>
                  <a:pt x="81398" y="571500"/>
                </a:cubicBezTo>
                <a:cubicBezTo>
                  <a:pt x="97587" y="587689"/>
                  <a:pt x="119498" y="596900"/>
                  <a:pt x="138548" y="609600"/>
                </a:cubicBezTo>
                <a:cubicBezTo>
                  <a:pt x="182448" y="602283"/>
                  <a:pt x="263101" y="594948"/>
                  <a:pt x="309998" y="571500"/>
                </a:cubicBezTo>
                <a:cubicBezTo>
                  <a:pt x="330476" y="561261"/>
                  <a:pt x="348098" y="546100"/>
                  <a:pt x="367148" y="533400"/>
                </a:cubicBezTo>
                <a:cubicBezTo>
                  <a:pt x="378441" y="535013"/>
                  <a:pt x="521376" y="547319"/>
                  <a:pt x="557648" y="571500"/>
                </a:cubicBezTo>
                <a:cubicBezTo>
                  <a:pt x="580064" y="586444"/>
                  <a:pt x="597551" y="607954"/>
                  <a:pt x="614798" y="628650"/>
                </a:cubicBezTo>
                <a:cubicBezTo>
                  <a:pt x="629455" y="646239"/>
                  <a:pt x="643599" y="664878"/>
                  <a:pt x="652898" y="685800"/>
                </a:cubicBezTo>
                <a:cubicBezTo>
                  <a:pt x="669209" y="722500"/>
                  <a:pt x="690998" y="800100"/>
                  <a:pt x="690998" y="800100"/>
                </a:cubicBezTo>
                <a:cubicBezTo>
                  <a:pt x="679192" y="835518"/>
                  <a:pt x="656578" y="898490"/>
                  <a:pt x="652898" y="933450"/>
                </a:cubicBezTo>
                <a:cubicBezTo>
                  <a:pt x="632158" y="1130476"/>
                  <a:pt x="633848" y="1154089"/>
                  <a:pt x="633848" y="1295400"/>
                </a:cubicBezTo>
              </a:path>
            </a:pathLst>
          </a:cu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1219200" y="3505200"/>
            <a:ext cx="609600" cy="369332"/>
          </a:xfrm>
          <a:prstGeom prst="rect">
            <a:avLst/>
          </a:prstGeom>
          <a:noFill/>
        </p:spPr>
        <p:txBody>
          <a:bodyPr wrap="square" rtlCol="0">
            <a:spAutoFit/>
          </a:bodyPr>
          <a:lstStyle/>
          <a:p>
            <a:r>
              <a:rPr lang="en-US" dirty="0" err="1" smtClean="0"/>
              <a:t>Leu</a:t>
            </a:r>
            <a:endParaRPr lang="en-US" dirty="0"/>
          </a:p>
        </p:txBody>
      </p:sp>
      <p:sp>
        <p:nvSpPr>
          <p:cNvPr id="41" name="TextBox 40"/>
          <p:cNvSpPr txBox="1"/>
          <p:nvPr/>
        </p:nvSpPr>
        <p:spPr>
          <a:xfrm>
            <a:off x="7696200" y="3810000"/>
            <a:ext cx="228600" cy="369332"/>
          </a:xfrm>
          <a:prstGeom prst="rect">
            <a:avLst/>
          </a:prstGeom>
          <a:noFill/>
        </p:spPr>
        <p:txBody>
          <a:bodyPr wrap="square" rtlCol="0">
            <a:spAutoFit/>
          </a:bodyPr>
          <a:lstStyle/>
          <a:p>
            <a:pPr algn="ctr"/>
            <a:r>
              <a:rPr lang="en-US" dirty="0" smtClean="0"/>
              <a:t>e</a:t>
            </a:r>
            <a:endParaRPr lang="en-US" dirty="0"/>
          </a:p>
        </p:txBody>
      </p:sp>
      <p:sp>
        <p:nvSpPr>
          <p:cNvPr id="42" name="TextBox 41"/>
          <p:cNvSpPr txBox="1"/>
          <p:nvPr/>
        </p:nvSpPr>
        <p:spPr>
          <a:xfrm>
            <a:off x="7696200" y="2895600"/>
            <a:ext cx="228600" cy="369332"/>
          </a:xfrm>
          <a:prstGeom prst="rect">
            <a:avLst/>
          </a:prstGeom>
          <a:noFill/>
        </p:spPr>
        <p:txBody>
          <a:bodyPr wrap="square" rtlCol="0">
            <a:spAutoFit/>
          </a:bodyPr>
          <a:lstStyle/>
          <a:p>
            <a:pPr algn="ctr"/>
            <a:r>
              <a:rPr lang="en-US" dirty="0" smtClean="0"/>
              <a:t>e</a:t>
            </a:r>
            <a:endParaRPr lang="en-US" dirty="0"/>
          </a:p>
        </p:txBody>
      </p:sp>
      <p:sp>
        <p:nvSpPr>
          <p:cNvPr id="43" name="TextBox 42"/>
          <p:cNvSpPr txBox="1"/>
          <p:nvPr/>
        </p:nvSpPr>
        <p:spPr>
          <a:xfrm>
            <a:off x="7772400" y="3352800"/>
            <a:ext cx="228600" cy="369332"/>
          </a:xfrm>
          <a:prstGeom prst="rect">
            <a:avLst/>
          </a:prstGeom>
          <a:noFill/>
        </p:spPr>
        <p:txBody>
          <a:bodyPr wrap="square" rtlCol="0">
            <a:spAutoFit/>
          </a:bodyPr>
          <a:lstStyle/>
          <a:p>
            <a:pPr algn="ctr"/>
            <a:r>
              <a:rPr lang="en-US" dirty="0" smtClean="0"/>
              <a:t>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rgbClr val="0F0801"/>
      </a:dk1>
      <a:lt1>
        <a:srgbClr val="0F0801"/>
      </a:lt1>
      <a:dk2>
        <a:srgbClr val="0F0801"/>
      </a:dk2>
      <a:lt2>
        <a:srgbClr val="0F0801"/>
      </a:lt2>
      <a:accent1>
        <a:srgbClr val="0F0801"/>
      </a:accent1>
      <a:accent2>
        <a:srgbClr val="0F0801"/>
      </a:accent2>
      <a:accent3>
        <a:srgbClr val="0F0801"/>
      </a:accent3>
      <a:accent4>
        <a:srgbClr val="0F0801"/>
      </a:accent4>
      <a:accent5>
        <a:srgbClr val="0F0801"/>
      </a:accent5>
      <a:accent6>
        <a:srgbClr val="0F0801"/>
      </a:accent6>
      <a:hlink>
        <a:srgbClr val="0F0801"/>
      </a:hlink>
      <a:folHlink>
        <a:srgbClr val="0F080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627</TotalTime>
  <Words>1389</Words>
  <Application>Microsoft Office PowerPoint</Application>
  <PresentationFormat>On-screen Show (4:3)</PresentationFormat>
  <Paragraphs>203</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MCAD Medium Chain Acyl-CoA Dehydrogenase: The Answer to Some SIDS Cases</vt:lpstr>
      <vt:lpstr>Our Focus</vt:lpstr>
      <vt:lpstr>MCAD</vt:lpstr>
      <vt:lpstr>Degredation of Fatty Acids</vt:lpstr>
      <vt:lpstr>MCAD Active Site</vt:lpstr>
      <vt:lpstr>Flavin Adenine Dinucleotide </vt:lpstr>
      <vt:lpstr>Electron Transfer between MCAD and FAD</vt:lpstr>
      <vt:lpstr>Electron Transferring Flavoprotein</vt:lpstr>
      <vt:lpstr>PowerPoint Presentation</vt:lpstr>
      <vt:lpstr>Our Focus</vt:lpstr>
      <vt:lpstr>MCAD Deficiency</vt:lpstr>
      <vt:lpstr>MCAD Deficiency</vt:lpstr>
      <vt:lpstr>Future Research </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 Ramirez</dc:creator>
  <cp:lastModifiedBy>Colleen</cp:lastModifiedBy>
  <cp:revision>74</cp:revision>
  <dcterms:created xsi:type="dcterms:W3CDTF">2012-04-23T20:36:34Z</dcterms:created>
  <dcterms:modified xsi:type="dcterms:W3CDTF">2012-04-27T20:53:10Z</dcterms:modified>
</cp:coreProperties>
</file>