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65" r:id="rId5"/>
    <p:sldId id="266" r:id="rId6"/>
    <p:sldId id="269" r:id="rId7"/>
    <p:sldId id="260" r:id="rId8"/>
    <p:sldId id="267" r:id="rId9"/>
    <p:sldId id="261" r:id="rId10"/>
    <p:sldId id="262" r:id="rId11"/>
    <p:sldId id="263" r:id="rId12"/>
    <p:sldId id="268" r:id="rId13"/>
    <p:sldId id="258" r:id="rId14"/>
    <p:sldId id="270" r:id="rId15"/>
    <p:sldId id="271" r:id="rId16"/>
    <p:sldId id="272" r:id="rId17"/>
    <p:sldId id="264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7AA42-5580-481E-9530-10B74F15023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F49E3-785D-4E5B-9A9C-55E3A59C2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39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Biocore is a four semester integrated biology curriculum particularly well suited for those students who are interested in research and inquiry– it is one of three sequences a biological science major can take to fulfill most biology requirements.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typically enter Biocore in their sophomore year after completing prerequisite chemistry and math courses. Approximately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120-150 students enter the program each fall and complete courses the following lecture and lab courses as a cohort- learning community-while also taking upper level courses for their major field of study (lots of biology and biochemistry students).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receive honors level course credit.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Biocore is distinguished from other introductory biology course sequences (Biology 151/152; Zoology 101/102 and Botany 130) by its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1.) its two-year structure,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2.) integrate course material over multiple semesters,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3.) emphasis on research and the process of scientific discovery,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4.) high student-instructor contact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cohesive student learning community [heavy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emphasis on Group and community– low competition!]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5.)transition from introductory to intermediate course content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began this study in order to provide a more rigorous evaluation of student learning gains associated with genetics and to identify variables related to student success.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7E7B3-E8BA-2D47-BFAE-36B260E3F7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Biocore is a four semester integrated biology curriculum particularly well suited for those students who are interested in research and inquiry– it is one of three sequences a biological science major can take to fulfill most biology requirements.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typically enter Biocore in their sophomore year after completing prerequisite chemistry and math courses. Approximately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120-150 students enter the program each fall and complete courses the following lecture and lab courses as a cohort- learning community-while also taking upper level courses for their major field of study (lots of biology and biochemistry students).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receive honors level course credit.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Biocore is distinguished from other introductory biology course sequences (Biology 151/152; Zoology 101/102 and Botany 130) by its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1.) its two-year structure,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2.) integrate course material over multiple semesters,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3.) emphasis on research and the process of scientific discovery,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4.) high student-instructor contact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cohesive student learning community [heavy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emphasis on Group and community– low competition!]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5.)transition from introductory to intermediate course content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began this study in order to provide a more rigorous evaluation of student learning gains associated with genetics and to identify variables related to student success.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7E7B3-E8BA-2D47-BFAE-36B260E3F7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Biocore is a four semester integrated biology curriculum particularly well suited for those students who are interested in research and inquiry– it is one of three sequences a biological science major can take to fulfill most biology requirements.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typically enter Biocore in their sophomore year after completing prerequisite chemistry and math courses. Approximately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120-150 students enter the program each fall and complete courses the following lecture and lab courses as a cohort- learning community-while also taking upper level courses for their major field of study (lots of biology and biochemistry students).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receive honors level course credit.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Biocore is distinguished from other introductory biology course sequences (Biology 151/152; Zoology 101/102 and Botany 130) by its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1.) its two-year structure,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2.) integrate course material over multiple semesters,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3.) emphasis on research and the process of scientific discovery,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4.) high student-instructor contact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cohesive student learning community [heavy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emphasis on Group and community– low competition!]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5.)transition from introductory to intermediate course content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began this study in order to provide a more rigorous evaluation of student learning gains associated with genetics and to identify variables related to student success.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7E7B3-E8BA-2D47-BFAE-36B260E3F7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49E3-785D-4E5B-9A9C-55E3A59C22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E692A-4921-4631-B70F-FAB13C5E9C54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8ACD-5DC9-43E8-94F1-E03877C8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yweb.msoe.edu/~hoelzer/coatedPit/crestPit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bm.msoe.edu/includes/modules/jmolFBAR/template_1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2" y="203903"/>
            <a:ext cx="6672174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CREST UW-Madison Partnership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10200"/>
            <a:ext cx="64008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Devan Van Lanen – Wanek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Michelle Harris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Biocore</a:t>
            </a:r>
            <a:r>
              <a:rPr lang="en-US" sz="2400" dirty="0" smtClean="0">
                <a:solidFill>
                  <a:schemeClr val="bg1"/>
                </a:solidFill>
              </a:rPr>
              <a:t>, UW – Madison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Devan\Desktop\jmol-12.0.14\RainnbowBetaCatenin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47" y="1757055"/>
            <a:ext cx="4650453" cy="241662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124200"/>
            <a:ext cx="4203571" cy="209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6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86600" y="228600"/>
            <a:ext cx="1841152" cy="178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Curricular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Puzzle activity in discussion, early April 2012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WNT present, WNT absent, β-CATENIN from tumor, APC from FAP patient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Models to be used in review session in May 2012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Models show that the interaction domain for APC, E-</a:t>
            </a:r>
            <a:r>
              <a:rPr lang="en-US" dirty="0" err="1" smtClean="0">
                <a:solidFill>
                  <a:schemeClr val="bg1"/>
                </a:solidFill>
              </a:rPr>
              <a:t>caderin</a:t>
            </a:r>
            <a:r>
              <a:rPr lang="en-US" dirty="0" smtClean="0">
                <a:solidFill>
                  <a:schemeClr val="bg1"/>
                </a:solidFill>
              </a:rPr>
              <a:t> and TCF is the same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β-catenin Evaluation </a:t>
            </a:r>
            <a:r>
              <a:rPr lang="en-US" dirty="0" smtClean="0">
                <a:solidFill>
                  <a:schemeClr val="bg1"/>
                </a:solidFill>
              </a:rPr>
              <a:t>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Pre- and Post-SALG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Worksheet question: previously groups often answered wrong</a:t>
            </a:r>
          </a:p>
          <a:p>
            <a:pPr lvl="1"/>
            <a:r>
              <a:rPr lang="en-US" sz="2000" i="1" dirty="0" smtClean="0">
                <a:solidFill>
                  <a:schemeClr val="bg1"/>
                </a:solidFill>
              </a:rPr>
              <a:t>“You then decide to screen for mutations in the β-catenin gene.  Describe the types of mutations you would expect to find and explain how they would affect the function of the protein. “</a:t>
            </a:r>
          </a:p>
          <a:p>
            <a:pPr lvl="2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FFF00"/>
                </a:solidFill>
              </a:rPr>
              <a:t>  Preliminary data: </a:t>
            </a:r>
            <a:r>
              <a:rPr lang="en-US" sz="2600" dirty="0" smtClean="0">
                <a:solidFill>
                  <a:schemeClr val="bg1"/>
                </a:solidFill>
              </a:rPr>
              <a:t>Only 3 of 18  groups got the question wrong!</a:t>
            </a:r>
          </a:p>
          <a:p>
            <a:r>
              <a:rPr lang="en-US" dirty="0">
                <a:solidFill>
                  <a:schemeClr val="bg1"/>
                </a:solidFill>
              </a:rPr>
              <a:t>Exam question about types of mutations in β-catenin  gene that would lead to tumor development – individual assessment </a:t>
            </a:r>
          </a:p>
          <a:p>
            <a:pPr lvl="1"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lvl="1"/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4191995" y="1779293"/>
            <a:ext cx="2869219" cy="473875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473" y="1779293"/>
            <a:ext cx="202156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Freshman courses: </a:t>
            </a:r>
            <a:r>
              <a:rPr lang="en-US" sz="2400" dirty="0" smtClean="0">
                <a:latin typeface="Calibri"/>
                <a:cs typeface="Calibri"/>
              </a:rPr>
              <a:t>chemistry &amp; math</a:t>
            </a: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47762" y="2102459"/>
            <a:ext cx="1035053" cy="1588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2882154" y="2805846"/>
            <a:ext cx="1001323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892230" y="4129789"/>
            <a:ext cx="1001323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891358" y="5420885"/>
            <a:ext cx="1001323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61214" y="2847444"/>
            <a:ext cx="185014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Upper level</a:t>
            </a:r>
          </a:p>
          <a:p>
            <a:pPr algn="ctr"/>
            <a:r>
              <a:rPr lang="en-US" sz="3200" dirty="0" smtClean="0">
                <a:latin typeface="Calibri"/>
                <a:cs typeface="Calibri"/>
              </a:rPr>
              <a:t>courses</a:t>
            </a:r>
          </a:p>
          <a:p>
            <a:pPr algn="ctr"/>
            <a:r>
              <a:rPr lang="en-US" sz="2400" dirty="0" smtClean="0">
                <a:latin typeface="Calibri"/>
                <a:cs typeface="Calibri"/>
              </a:rPr>
              <a:t>*********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~35 different biological science majors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0" name="Content Placeholder 3" descr="Picture 1.png"/>
          <p:cNvPicPr>
            <a:picLocks noChangeAspect="1"/>
          </p:cNvPicPr>
          <p:nvPr/>
        </p:nvPicPr>
        <p:blipFill>
          <a:blip r:embed="rId3" cstate="print"/>
          <a:srcRect l="-134722" r="-134722"/>
          <a:stretch>
            <a:fillRect/>
          </a:stretch>
        </p:blipFill>
        <p:spPr>
          <a:xfrm>
            <a:off x="204372" y="1041400"/>
            <a:ext cx="9120188" cy="565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044" y="302966"/>
            <a:ext cx="52506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CREST Project Focus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9035" y="1180129"/>
            <a:ext cx="140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~120- 150 students/  year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0800" y="2641597"/>
            <a:ext cx="35475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301/302- Evolution, Ecology and Genetics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0794" y="3945509"/>
            <a:ext cx="20997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303/304- Cell Biology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2321" y="5207086"/>
            <a:ext cx="26924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323/324- </a:t>
            </a:r>
            <a:r>
              <a:rPr lang="en-US" sz="1200" dirty="0" err="1" smtClean="0">
                <a:latin typeface="Calibri"/>
                <a:cs typeface="Calibri"/>
              </a:rPr>
              <a:t>Organismal</a:t>
            </a:r>
            <a:r>
              <a:rPr lang="en-US" sz="1200" dirty="0" smtClean="0">
                <a:latin typeface="Calibri"/>
                <a:cs typeface="Calibri"/>
              </a:rPr>
              <a:t> Biology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2314" y="6536399"/>
            <a:ext cx="32088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333- Biological Interactions (capstone)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3801" y="3733800"/>
            <a:ext cx="1176862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33801" y="6400800"/>
            <a:ext cx="1176862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6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Biocore 303: Cellular Biology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Learning Goal #1: </a:t>
            </a:r>
            <a:r>
              <a:rPr lang="en-US" sz="2600" dirty="0" smtClean="0">
                <a:solidFill>
                  <a:schemeClr val="bg1"/>
                </a:solidFill>
              </a:rPr>
              <a:t>Understand that endocytosis requires several different proteins &amp; explain/ recognize/predict how this affects </a:t>
            </a:r>
            <a:r>
              <a:rPr lang="en-US" sz="2600" dirty="0" err="1" smtClean="0">
                <a:solidFill>
                  <a:schemeClr val="bg1"/>
                </a:solidFill>
              </a:rPr>
              <a:t>endocytic</a:t>
            </a:r>
            <a:r>
              <a:rPr lang="en-US" sz="2600" dirty="0" smtClean="0">
                <a:solidFill>
                  <a:schemeClr val="bg1"/>
                </a:solidFill>
              </a:rPr>
              <a:t> shape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Learning Goal #2: </a:t>
            </a:r>
            <a:r>
              <a:rPr lang="en-US" sz="2600" dirty="0" smtClean="0">
                <a:solidFill>
                  <a:schemeClr val="bg1"/>
                </a:solidFill>
              </a:rPr>
              <a:t>State a hypothesis/draw a diagram about how an protein’s activation affects its function in different cellular processes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Learning Goal #3: </a:t>
            </a:r>
            <a:r>
              <a:rPr lang="en-US" sz="2600" dirty="0" smtClean="0">
                <a:solidFill>
                  <a:schemeClr val="bg1"/>
                </a:solidFill>
              </a:rPr>
              <a:t>Understand that “1 protein </a:t>
            </a:r>
            <a:r>
              <a:rPr lang="en-US" sz="3600" dirty="0" smtClean="0">
                <a:solidFill>
                  <a:schemeClr val="bg1"/>
                </a:solidFill>
              </a:rPr>
              <a:t>≠</a:t>
            </a:r>
            <a:r>
              <a:rPr lang="en-US" sz="2600" dirty="0" smtClean="0">
                <a:solidFill>
                  <a:schemeClr val="bg1"/>
                </a:solidFill>
              </a:rPr>
              <a:t> 1 function”.  Students will recognize/ predict/ graph protein function based on cell location &amp; other molecules present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572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Curricular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67200" cy="1524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Clickable landscape used by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all students as part of graded homework assignment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39386"/>
            <a:ext cx="4123631" cy="548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8382"/>
            <a:ext cx="1790700" cy="3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64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80" y="2362200"/>
            <a:ext cx="2971800" cy="3265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F-BAR models used by half of discussion sections as they do homework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28600"/>
            <a:ext cx="28098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86495"/>
            <a:ext cx="53816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382"/>
            <a:ext cx="4534401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025" y="5105400"/>
            <a:ext cx="54864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35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F-BAR Evaluation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Pre- and Post-SALG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Graded homework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Final exam questions about novel protein: predicting function from structure &amp; 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1831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Challenges of evaluating efficacy of physical model &amp; puzzle activity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Difficulty of dividing students into control and experimental groups in one class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Inability to use past student data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Time</a:t>
            </a:r>
            <a:r>
              <a:rPr lang="en-US" dirty="0" smtClean="0">
                <a:solidFill>
                  <a:schemeClr val="bg1"/>
                </a:solidFill>
              </a:rPr>
              <a:t>!!  (e.g., no time for </a:t>
            </a:r>
            <a:r>
              <a:rPr lang="en-US" dirty="0" err="1" smtClean="0">
                <a:solidFill>
                  <a:schemeClr val="bg1"/>
                </a:solidFill>
              </a:rPr>
              <a:t>Jmol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tutorial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TA training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Restricting online materials to treatment groups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IRB </a:t>
            </a:r>
            <a:r>
              <a:rPr lang="en-US" b="1" dirty="0" smtClean="0">
                <a:solidFill>
                  <a:srgbClr val="FFFF00"/>
                </a:solidFill>
              </a:rPr>
              <a:t>(‘</a:t>
            </a:r>
            <a:r>
              <a:rPr lang="en-US" b="1" dirty="0" err="1" smtClean="0">
                <a:solidFill>
                  <a:srgbClr val="FFFF00"/>
                </a:solidFill>
              </a:rPr>
              <a:t>nuff</a:t>
            </a:r>
            <a:r>
              <a:rPr lang="en-US" b="1" dirty="0" smtClean="0">
                <a:solidFill>
                  <a:srgbClr val="FFFF00"/>
                </a:solidFill>
              </a:rPr>
              <a:t> said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Happy Stuff 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Engagement of faculty with undergraduates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F-BAR publication from Dent lab with CREST undergrad as second author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New research directions in Dent lab, partly inspired by modeling project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Undergraduates experience curricular design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ichelle\AppData\Local\Microsoft\Windows\Temporary Internet Files\Content.IE5\O0JBXF8B\MC9004231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066343" cy="10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40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plans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Recruit new Biocore students to work with faculty to develop models &amp; curricular materials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Revise curricular materials &amp; assessment plan for spring 2013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Publications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Erik Dent – reflection piece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CBE-Life Science Education manuscript?? </a:t>
            </a:r>
          </a:p>
        </p:txBody>
      </p:sp>
    </p:spTree>
    <p:extLst>
      <p:ext uri="{BB962C8B-B14F-4D97-AF65-F5344CB8AC3E}">
        <p14:creationId xmlns:p14="http://schemas.microsoft.com/office/powerpoint/2010/main" xmlns="" val="387037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conception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Goal:  </a:t>
            </a:r>
            <a:r>
              <a:rPr lang="en-US" dirty="0" smtClean="0">
                <a:solidFill>
                  <a:schemeClr val="bg1"/>
                </a:solidFill>
              </a:rPr>
              <a:t>facilitate partnerships between UW-Madison faculty, instructional staff, and undergraduates to develop physical molecular models/curricular materials</a:t>
            </a:r>
          </a:p>
          <a:p>
            <a:pPr marL="857250" lvl="3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Models help connect faculty research with undergraduate instruction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Two UW-Madison CREST teams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β-CATENIN – Amy Moser and Jeff Hardin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F-BAR – Erik Dent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Biocore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 semester honors biology program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Broad, in-depth, and integrated knowledge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Emphasis on problem solving, critical thinking, research, writing, and the process of science</a:t>
            </a:r>
          </a:p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730284" cy="425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4191995" y="1779293"/>
            <a:ext cx="2869219" cy="473875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473" y="1779293"/>
            <a:ext cx="202156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Freshman courses: </a:t>
            </a:r>
            <a:r>
              <a:rPr lang="en-US" sz="2400" dirty="0" smtClean="0">
                <a:latin typeface="Calibri"/>
                <a:cs typeface="Calibri"/>
              </a:rPr>
              <a:t>chemistry &amp; math</a:t>
            </a: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47762" y="2102459"/>
            <a:ext cx="1035053" cy="1588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2882154" y="2805846"/>
            <a:ext cx="1001323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892230" y="4129789"/>
            <a:ext cx="1001323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891358" y="5420885"/>
            <a:ext cx="1001323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61214" y="2847444"/>
            <a:ext cx="185014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Upper level</a:t>
            </a:r>
          </a:p>
          <a:p>
            <a:pPr algn="ctr"/>
            <a:r>
              <a:rPr lang="en-US" sz="3200" dirty="0" smtClean="0">
                <a:latin typeface="Calibri"/>
                <a:cs typeface="Calibri"/>
              </a:rPr>
              <a:t>courses</a:t>
            </a:r>
          </a:p>
          <a:p>
            <a:pPr algn="ctr"/>
            <a:r>
              <a:rPr lang="en-US" sz="2400" dirty="0" smtClean="0">
                <a:latin typeface="Calibri"/>
                <a:cs typeface="Calibri"/>
              </a:rPr>
              <a:t>*********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~35 different biological science majors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0" name="Content Placeholder 3" descr="Picture 1.png"/>
          <p:cNvPicPr>
            <a:picLocks noChangeAspect="1"/>
          </p:cNvPicPr>
          <p:nvPr/>
        </p:nvPicPr>
        <p:blipFill>
          <a:blip r:embed="rId3" cstate="print"/>
          <a:srcRect l="-134722" r="-134722"/>
          <a:stretch>
            <a:fillRect/>
          </a:stretch>
        </p:blipFill>
        <p:spPr>
          <a:xfrm>
            <a:off x="204372" y="1041400"/>
            <a:ext cx="9120188" cy="565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044" y="302966"/>
            <a:ext cx="52506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Biology Core Curriculum 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(Biocore)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9035" y="1180129"/>
            <a:ext cx="140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~120- 150 students/  year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0800" y="2641597"/>
            <a:ext cx="35475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301/302- Evolution, Ecology and Genetics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0794" y="3945509"/>
            <a:ext cx="20997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303/304- Cell Biology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2321" y="5207086"/>
            <a:ext cx="26924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323/324- </a:t>
            </a:r>
            <a:r>
              <a:rPr lang="en-US" sz="1200" dirty="0" err="1" smtClean="0">
                <a:latin typeface="Calibri"/>
                <a:cs typeface="Calibri"/>
              </a:rPr>
              <a:t>Organismal</a:t>
            </a:r>
            <a:r>
              <a:rPr lang="en-US" sz="1200" dirty="0" smtClean="0">
                <a:latin typeface="Calibri"/>
                <a:cs typeface="Calibri"/>
              </a:rPr>
              <a:t> Biology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2314" y="6536399"/>
            <a:ext cx="32088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333- Biological Interactions (capstone)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7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4191995" y="1779293"/>
            <a:ext cx="2869219" cy="473875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473" y="1779293"/>
            <a:ext cx="202156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Freshman courses: </a:t>
            </a:r>
            <a:r>
              <a:rPr lang="en-US" sz="2400" dirty="0" smtClean="0">
                <a:latin typeface="Calibri"/>
                <a:cs typeface="Calibri"/>
              </a:rPr>
              <a:t>chemistry &amp; math</a:t>
            </a: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47762" y="2102459"/>
            <a:ext cx="1035053" cy="1588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2882154" y="2805846"/>
            <a:ext cx="1001323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892230" y="4129789"/>
            <a:ext cx="1001323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891358" y="5420885"/>
            <a:ext cx="1001323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61214" y="2847444"/>
            <a:ext cx="185014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Upper level</a:t>
            </a:r>
          </a:p>
          <a:p>
            <a:pPr algn="ctr"/>
            <a:r>
              <a:rPr lang="en-US" sz="3200" dirty="0" smtClean="0">
                <a:latin typeface="Calibri"/>
                <a:cs typeface="Calibri"/>
              </a:rPr>
              <a:t>courses</a:t>
            </a:r>
          </a:p>
          <a:p>
            <a:pPr algn="ctr"/>
            <a:r>
              <a:rPr lang="en-US" sz="2400" dirty="0" smtClean="0">
                <a:latin typeface="Calibri"/>
                <a:cs typeface="Calibri"/>
              </a:rPr>
              <a:t>*********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~35 different biological science majors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0" name="Content Placeholder 3" descr="Picture 1.png"/>
          <p:cNvPicPr>
            <a:picLocks noChangeAspect="1"/>
          </p:cNvPicPr>
          <p:nvPr/>
        </p:nvPicPr>
        <p:blipFill>
          <a:blip r:embed="rId3" cstate="print"/>
          <a:srcRect l="-134722" r="-134722"/>
          <a:stretch>
            <a:fillRect/>
          </a:stretch>
        </p:blipFill>
        <p:spPr>
          <a:xfrm>
            <a:off x="204372" y="1041400"/>
            <a:ext cx="9120188" cy="565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044" y="302966"/>
            <a:ext cx="52506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CREST Project Focus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9035" y="1180129"/>
            <a:ext cx="140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~120- 150 students/  year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0800" y="2641597"/>
            <a:ext cx="35475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301/302- Evolution, Ecology and Genetics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0794" y="3945509"/>
            <a:ext cx="20997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303/304- Cell Biology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2321" y="5207086"/>
            <a:ext cx="26924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323/324- </a:t>
            </a:r>
            <a:r>
              <a:rPr lang="en-US" sz="1200" dirty="0" err="1" smtClean="0">
                <a:latin typeface="Calibri"/>
                <a:cs typeface="Calibri"/>
              </a:rPr>
              <a:t>Organismal</a:t>
            </a:r>
            <a:r>
              <a:rPr lang="en-US" sz="1200" dirty="0" smtClean="0">
                <a:latin typeface="Calibri"/>
                <a:cs typeface="Calibri"/>
              </a:rPr>
              <a:t> Biology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2314" y="6536399"/>
            <a:ext cx="32088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Biocore 333- Biological Interactions (capstone)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3801" y="3733800"/>
            <a:ext cx="1176862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33801" y="6400800"/>
            <a:ext cx="1176862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0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Biocore</a:t>
            </a:r>
            <a:r>
              <a:rPr lang="en-US" dirty="0" smtClean="0">
                <a:solidFill>
                  <a:schemeClr val="bg1"/>
                </a:solidFill>
              </a:rPr>
              <a:t> 333: Biological Interactions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Explore 4 topics through primary literature research papers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Evaluate experimental design, comprehend the science behind the methods and techniques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Interconnection of biological systems and integration of knowledge from past courses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1012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Developing new materials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Biocore</a:t>
            </a:r>
            <a:r>
              <a:rPr lang="en-US" dirty="0" smtClean="0">
                <a:solidFill>
                  <a:schemeClr val="bg1"/>
                </a:solidFill>
              </a:rPr>
              <a:t> 333 topic: APC and colon cancer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catenin</a:t>
            </a:r>
            <a:r>
              <a:rPr lang="en-US" dirty="0" smtClean="0">
                <a:solidFill>
                  <a:schemeClr val="bg1"/>
                </a:solidFill>
              </a:rPr>
              <a:t> as cellular proto-oncogene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13" descr="C:\Users\Devan\AppData\Local\Temp\Pictur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6325748" cy="3783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Students will describe mutations </a:t>
            </a:r>
            <a:r>
              <a:rPr lang="en-US" dirty="0">
                <a:solidFill>
                  <a:schemeClr val="bg1"/>
                </a:solidFill>
              </a:rPr>
              <a:t>or changes that need to occur in the proteins in a pathway for deregulation to </a:t>
            </a:r>
            <a:r>
              <a:rPr lang="en-US" dirty="0" smtClean="0">
                <a:solidFill>
                  <a:schemeClr val="bg1"/>
                </a:solidFill>
              </a:rPr>
              <a:t>occur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13" descr="C:\Users\Devan\AppData\Local\Temp\Pictur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667000"/>
            <a:ext cx="6325748" cy="3783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653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Developing new materials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physical models &amp; and other educational materials to help students achieve learning goals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Worksheet and exam questions for evaluation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Using data to assess efficacy of physical models/ curricular materials  in learning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075" name="Picture 3" descr="C:\Users\Devan\Desktop\jmol-12.0.14\1JDH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3810000" cy="2029340"/>
          </a:xfrm>
          <a:prstGeom prst="rect">
            <a:avLst/>
          </a:prstGeom>
          <a:noFill/>
        </p:spPr>
      </p:pic>
      <p:pic>
        <p:nvPicPr>
          <p:cNvPr id="3076" name="Picture 4" descr="C:\Users\Devan\Desktop\jmol-12.0.14\1JPP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9146" y="4541976"/>
            <a:ext cx="3919054" cy="2087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6324600"/>
            <a:ext cx="3810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1JDH – with TCF-4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6324600"/>
            <a:ext cx="4267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1JPP – with APC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1335</Words>
  <Application>Microsoft Office PowerPoint</Application>
  <PresentationFormat>On-screen Show (4:3)</PresentationFormat>
  <Paragraphs>183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CREST UW-Madison Partnership</vt:lpstr>
      <vt:lpstr>Project conception</vt:lpstr>
      <vt:lpstr>Biocore</vt:lpstr>
      <vt:lpstr>Slide 4</vt:lpstr>
      <vt:lpstr>Slide 5</vt:lpstr>
      <vt:lpstr>Biocore 333: Biological Interactions</vt:lpstr>
      <vt:lpstr>Developing new materials </vt:lpstr>
      <vt:lpstr>Learning Goal</vt:lpstr>
      <vt:lpstr>Developing new materials </vt:lpstr>
      <vt:lpstr>Curricular details</vt:lpstr>
      <vt:lpstr>β-catenin Evaluation details</vt:lpstr>
      <vt:lpstr>Slide 12</vt:lpstr>
      <vt:lpstr>Biocore 303: Cellular Biology</vt:lpstr>
      <vt:lpstr>Curricular details</vt:lpstr>
      <vt:lpstr>Slide 15</vt:lpstr>
      <vt:lpstr>F-BAR Evaluation details</vt:lpstr>
      <vt:lpstr>Project Challenges</vt:lpstr>
      <vt:lpstr>Happy Stuff  </vt:lpstr>
      <vt:lpstr>Future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β-catenin</dc:title>
  <dc:creator>Devan James Van Lanen Wanek</dc:creator>
  <cp:lastModifiedBy>Michelle</cp:lastModifiedBy>
  <cp:revision>51</cp:revision>
  <dcterms:created xsi:type="dcterms:W3CDTF">2012-04-24T04:19:09Z</dcterms:created>
  <dcterms:modified xsi:type="dcterms:W3CDTF">2012-04-27T20:13:02Z</dcterms:modified>
</cp:coreProperties>
</file>