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1" r:id="rId5"/>
    <p:sldId id="259" r:id="rId6"/>
    <p:sldId id="258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18" autoAdjust="0"/>
  </p:normalViewPr>
  <p:slideViewPr>
    <p:cSldViewPr>
      <p:cViewPr varScale="1">
        <p:scale>
          <a:sx n="66" d="100"/>
          <a:sy n="66" d="100"/>
        </p:scale>
        <p:origin x="-5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9A1E-14A9-448E-96DF-807034E3406D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FADC6-1357-46BA-A4F7-5DF71066F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01CE0-9EF8-4EEB-AC3A-59A284A4E4DC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608E-6919-4510-AF4D-117DB1D9E0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5BB9-4041-451E-9C52-D4BCE6B8263C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025A-BD10-452C-8FF8-D83894AD6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C703-AF33-4CE1-881D-4F1AA3C44D99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30674-D946-412B-9C95-B3D7D04B9C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62D29-CF50-4089-A9BF-72E67C48C852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29E3-1D50-45B7-BB41-3247D9CB5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4D92D-F416-412F-A370-982A6C66AF3C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1B86-BB17-4A5A-A45D-A81DE72AA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B81E-3B46-4646-835E-62CC92AB68C6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7B4C-4333-40F0-A337-08621DB13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43B2-9349-4B1F-85F9-F305B4F46021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2F98B-9321-44A1-B400-50E65EF72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EC75-A9DB-4279-8653-55E466013E37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FA10-F3E3-4F4F-AAFD-F8CA1144B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5325D-19D1-4AAD-A4E9-ED5CB1C96A33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8A9F-9EF6-40D4-A74D-E95D208CF1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93D6-F385-4B26-97E1-F412F9E9132C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B901D-4781-4ECF-8448-3753D48BD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B06121A8-CF66-43BA-A3D8-5E3FD1591554}" type="datetimeFigureOut">
              <a:rPr lang="en-US"/>
              <a:pPr>
                <a:defRPr/>
              </a:pPr>
              <a:t>4/30/2011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CE190E1-1B31-4343-91C8-2B3527746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jpeg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762000" y="20574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>
                <a:latin typeface="Calibri" charset="0"/>
              </a:rPr>
              <a:t>Design of soluble epoxide hydrolase inhibitors as drug leads</a:t>
            </a:r>
          </a:p>
        </p:txBody>
      </p:sp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1676400" y="3886200"/>
            <a:ext cx="57912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500" dirty="0">
                <a:latin typeface="Calibri" charset="0"/>
              </a:rPr>
              <a:t>Junghwa Kim, Elise Pellmann, Mike Wild</a:t>
            </a:r>
          </a:p>
          <a:p>
            <a:pPr algn="ctr">
              <a:lnSpc>
                <a:spcPct val="125000"/>
              </a:lnSpc>
            </a:pPr>
            <a:r>
              <a:rPr lang="en-US" sz="2500" dirty="0">
                <a:latin typeface="Calibri" charset="0"/>
              </a:rPr>
              <a:t>Daniel Sem, Ph.D.	 John Imig, Ph.D.</a:t>
            </a:r>
          </a:p>
        </p:txBody>
      </p:sp>
      <p:pic>
        <p:nvPicPr>
          <p:cNvPr id="13315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8399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Pictur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28600"/>
            <a:ext cx="18288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RES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5572140"/>
            <a:ext cx="1905000" cy="876300"/>
          </a:xfrm>
          <a:prstGeom prst="rect">
            <a:avLst/>
          </a:prstGeom>
          <a:noFill/>
        </p:spPr>
      </p:pic>
      <p:pic>
        <p:nvPicPr>
          <p:cNvPr id="15364" name="Picture 4" descr="http://cbm.msoe.edu/includes/images/headerHome.jpg"/>
          <p:cNvPicPr>
            <a:picLocks noChangeAspect="1" noChangeArrowheads="1"/>
          </p:cNvPicPr>
          <p:nvPr/>
        </p:nvPicPr>
        <p:blipFill>
          <a:blip r:embed="rId5" cstate="print"/>
          <a:srcRect l="933" r="72948"/>
          <a:stretch>
            <a:fillRect/>
          </a:stretch>
        </p:blipFill>
        <p:spPr bwMode="auto">
          <a:xfrm>
            <a:off x="428596" y="5429264"/>
            <a:ext cx="2000264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4" descr="https://mail.google.com/mail/?attid=0.3&amp;disp=emb&amp;view=att&amp;th=12f794eecd2d2ef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 dirty="0">
              <a:latin typeface="Calibri" charset="0"/>
            </a:endParaRPr>
          </a:p>
        </p:txBody>
      </p:sp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sEH: biology</a:t>
            </a:r>
          </a:p>
        </p:txBody>
      </p:sp>
      <p:sp>
        <p:nvSpPr>
          <p:cNvPr id="14339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800" dirty="0" smtClean="0"/>
              <a:t>Epoxyeicosatrienoic acids (EETs) </a:t>
            </a:r>
          </a:p>
          <a:p>
            <a:r>
              <a:rPr lang="en-US" sz="2800" dirty="0" smtClean="0"/>
              <a:t>Cytochrome P450</a:t>
            </a:r>
          </a:p>
          <a:p>
            <a:r>
              <a:rPr lang="en-US" sz="2800" dirty="0" smtClean="0"/>
              <a:t>Vasodilation, anti-inflammatory, angiogenesis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  <p:pic>
        <p:nvPicPr>
          <p:cNvPr id="1434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290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Picture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04800"/>
            <a:ext cx="1282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7" descr="figure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082925"/>
            <a:ext cx="42672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Content Placeholder 6"/>
          <p:cNvSpPr>
            <a:spLocks/>
          </p:cNvSpPr>
          <p:nvPr/>
        </p:nvSpPr>
        <p:spPr bwMode="auto">
          <a:xfrm>
            <a:off x="457200" y="347503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charset="0"/>
              </a:rPr>
              <a:t>sEH inhibition</a:t>
            </a:r>
          </a:p>
        </p:txBody>
      </p:sp>
      <p:graphicFrame>
        <p:nvGraphicFramePr>
          <p:cNvPr id="14344" name="Object 1032"/>
          <p:cNvGraphicFramePr>
            <a:graphicFrameLocks noChangeAspect="1"/>
          </p:cNvGraphicFramePr>
          <p:nvPr/>
        </p:nvGraphicFramePr>
        <p:xfrm>
          <a:off x="838200" y="3505200"/>
          <a:ext cx="2816225" cy="349250"/>
        </p:xfrm>
        <a:graphic>
          <a:graphicData uri="http://schemas.openxmlformats.org/presentationml/2006/ole">
            <p:oleObj spid="_x0000_s14344" name="Equation" r:id="rId6" imgW="1333500" imgH="165100" progId="Equation.3">
              <p:embed/>
            </p:oleObj>
          </a:graphicData>
        </a:graphic>
      </p:graphicFrame>
      <p:pic>
        <p:nvPicPr>
          <p:cNvPr id="11" name="Picture 4" descr="http://cbm.msoe.edu/includes/images/headerHome.jpg"/>
          <p:cNvPicPr>
            <a:picLocks noChangeAspect="1" noChangeArrowheads="1"/>
          </p:cNvPicPr>
          <p:nvPr/>
        </p:nvPicPr>
        <p:blipFill>
          <a:blip r:embed="rId7" cstate="print"/>
          <a:srcRect l="933" r="72948"/>
          <a:stretch>
            <a:fillRect/>
          </a:stretch>
        </p:blipFill>
        <p:spPr bwMode="auto">
          <a:xfrm>
            <a:off x="428596" y="5429264"/>
            <a:ext cx="2000264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7" name="Picture 1035" descr="two_domains_slide"/>
          <p:cNvPicPr>
            <a:picLocks noChangeAspect="1" noChangeArrowheads="1"/>
          </p:cNvPicPr>
          <p:nvPr/>
        </p:nvPicPr>
        <p:blipFill>
          <a:blip r:embed="rId2" cstate="print"/>
          <a:srcRect t="17999" b="17999"/>
          <a:stretch>
            <a:fillRect/>
          </a:stretch>
        </p:blipFill>
        <p:spPr bwMode="auto">
          <a:xfrm>
            <a:off x="1571604" y="2786058"/>
            <a:ext cx="6019800" cy="3854450"/>
          </a:xfrm>
          <a:prstGeom prst="rect">
            <a:avLst/>
          </a:prstGeom>
          <a:noFill/>
        </p:spPr>
      </p:pic>
      <p:sp>
        <p:nvSpPr>
          <p:cNvPr id="19458" name="AutoShape 4" descr="https://mail.google.com/mail/?attid=0.3&amp;disp=emb&amp;view=att&amp;th=12f794eecd2d2ef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 dirty="0">
              <a:latin typeface="Calibri" charset="0"/>
            </a:endParaRPr>
          </a:p>
        </p:txBody>
      </p:sp>
      <p:sp>
        <p:nvSpPr>
          <p:cNvPr id="19459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sEH: biochemistry</a:t>
            </a:r>
          </a:p>
        </p:txBody>
      </p:sp>
      <p:sp>
        <p:nvSpPr>
          <p:cNvPr id="19460" name="Content Placeholder 6"/>
          <p:cNvSpPr>
            <a:spLocks noGrp="1"/>
          </p:cNvSpPr>
          <p:nvPr>
            <p:ph idx="4294967295"/>
          </p:nvPr>
        </p:nvSpPr>
        <p:spPr>
          <a:xfrm>
            <a:off x="457200" y="1722438"/>
            <a:ext cx="8229600" cy="1249362"/>
          </a:xfrm>
        </p:spPr>
        <p:txBody>
          <a:bodyPr/>
          <a:lstStyle/>
          <a:p>
            <a:r>
              <a:rPr lang="en-US" sz="2800" dirty="0" smtClean="0"/>
              <a:t>Two domains: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hydrolase (N-terminal), phosphatase (C-terminal)</a:t>
            </a:r>
          </a:p>
          <a:p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  <p:pic>
        <p:nvPicPr>
          <p:cNvPr id="19461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290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Picture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04800"/>
            <a:ext cx="1282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14876" y="5929330"/>
            <a:ext cx="23574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697" name="Freeform 1"/>
          <p:cNvSpPr>
            <a:spLocks/>
          </p:cNvSpPr>
          <p:nvPr/>
        </p:nvSpPr>
        <p:spPr bwMode="auto">
          <a:xfrm>
            <a:off x="6352616" y="5923603"/>
            <a:ext cx="357189" cy="1481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" y="150"/>
              </a:cxn>
              <a:cxn ang="0">
                <a:pos x="360" y="15"/>
              </a:cxn>
            </a:cxnLst>
            <a:rect l="0" t="0" r="r" b="b"/>
            <a:pathLst>
              <a:path w="360" h="153">
                <a:moveTo>
                  <a:pt x="0" y="0"/>
                </a:moveTo>
                <a:cubicBezTo>
                  <a:pt x="22" y="73"/>
                  <a:pt x="45" y="147"/>
                  <a:pt x="105" y="150"/>
                </a:cubicBezTo>
                <a:cubicBezTo>
                  <a:pt x="165" y="153"/>
                  <a:pt x="318" y="37"/>
                  <a:pt x="360" y="15"/>
                </a:cubicBezTo>
              </a:path>
            </a:pathLst>
          </a:custGeom>
          <a:noFill/>
          <a:ln w="25400">
            <a:solidFill>
              <a:srgbClr val="46DA5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500034" y="357166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sEH As a Teaching Example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2200" dirty="0" smtClean="0"/>
              <a:t>Hydrolysis of Epoxides, Enzyme Activity, Catalytic Triad </a:t>
            </a:r>
            <a:endParaRPr lang="en-US" dirty="0" smtClean="0">
              <a:ea typeface="+mj-ea"/>
              <a:cs typeface="+mj-cs"/>
            </a:endParaRPr>
          </a:p>
        </p:txBody>
      </p:sp>
      <p:pic>
        <p:nvPicPr>
          <p:cNvPr id="6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290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Picture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1300" y="214290"/>
            <a:ext cx="1282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85788" y="1500188"/>
          <a:ext cx="7915302" cy="5099050"/>
        </p:xfrm>
        <a:graphic>
          <a:graphicData uri="http://schemas.openxmlformats.org/presentationml/2006/ole">
            <p:oleObj spid="_x0000_s28674" name="CS ChemDraw Drawing" r:id="rId5" imgW="8140879" imgH="548316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Imig Group Experiment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EET Analogs</a:t>
            </a:r>
          </a:p>
          <a:p>
            <a:r>
              <a:rPr lang="en-US" dirty="0" smtClean="0"/>
              <a:t>Studied Male Rats</a:t>
            </a:r>
          </a:p>
          <a:p>
            <a:pPr lvl="1"/>
            <a:r>
              <a:rPr lang="en-US" dirty="0" smtClean="0"/>
              <a:t>Renal Effects</a:t>
            </a:r>
          </a:p>
          <a:p>
            <a:pPr lvl="1"/>
            <a:r>
              <a:rPr lang="en-US" dirty="0" smtClean="0"/>
              <a:t>Blood Pressure/Heart Rate</a:t>
            </a:r>
          </a:p>
          <a:p>
            <a:r>
              <a:rPr lang="en-US" dirty="0" smtClean="0"/>
              <a:t>Most Promising Lead- 11,12-ether-EET-8-ZE 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290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icture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04800"/>
            <a:ext cx="1282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00430" y="6143644"/>
            <a:ext cx="38576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428860" y="4500570"/>
          <a:ext cx="3644900" cy="1792287"/>
        </p:xfrm>
        <a:graphic>
          <a:graphicData uri="http://schemas.openxmlformats.org/presentationml/2006/ole">
            <p:oleObj spid="_x0000_s30722" name="CS ChemDraw Drawing" r:id="rId5" imgW="3645036" imgH="1791819" progId="ChemDraw.Document.6.0">
              <p:embed/>
            </p:oleObj>
          </a:graphicData>
        </a:graphic>
      </p:graphicFrame>
      <p:pic>
        <p:nvPicPr>
          <p:cNvPr id="10" name="Picture 2" descr="CREST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5643578"/>
            <a:ext cx="1905000" cy="876300"/>
          </a:xfrm>
          <a:prstGeom prst="rect">
            <a:avLst/>
          </a:prstGeom>
          <a:noFill/>
        </p:spPr>
      </p:pic>
      <p:pic>
        <p:nvPicPr>
          <p:cNvPr id="11" name="Picture 4" descr="http://cbm.msoe.edu/includes/images/headerHome.jpg"/>
          <p:cNvPicPr>
            <a:picLocks noChangeAspect="1" noChangeArrowheads="1"/>
          </p:cNvPicPr>
          <p:nvPr/>
        </p:nvPicPr>
        <p:blipFill>
          <a:blip r:embed="rId7" cstate="print"/>
          <a:srcRect l="933" r="72948"/>
          <a:stretch>
            <a:fillRect/>
          </a:stretch>
        </p:blipFill>
        <p:spPr bwMode="auto">
          <a:xfrm>
            <a:off x="285720" y="5500702"/>
            <a:ext cx="2000264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Inhibitor Design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358246" cy="4525963"/>
          </a:xfrm>
        </p:spPr>
        <p:txBody>
          <a:bodyPr/>
          <a:lstStyle/>
          <a:p>
            <a:r>
              <a:rPr lang="en-US" sz="2800" dirty="0" smtClean="0"/>
              <a:t>Study of 1VJ5 Crystal Structure</a:t>
            </a:r>
          </a:p>
          <a:p>
            <a:pPr lvl="1"/>
            <a:r>
              <a:rPr lang="en-US" sz="2400" dirty="0" err="1" smtClean="0"/>
              <a:t>Jmol</a:t>
            </a:r>
            <a:r>
              <a:rPr lang="en-US" sz="2400" dirty="0" smtClean="0"/>
              <a:t> and Swiss Viewer</a:t>
            </a:r>
          </a:p>
          <a:p>
            <a:r>
              <a:rPr lang="en-US" sz="2800" dirty="0" smtClean="0"/>
              <a:t>Propose Drug Leads</a:t>
            </a:r>
          </a:p>
          <a:p>
            <a:r>
              <a:rPr lang="en-US" sz="2800" dirty="0" smtClean="0"/>
              <a:t>Draw in </a:t>
            </a:r>
            <a:r>
              <a:rPr lang="en-US" sz="2800" dirty="0" err="1" smtClean="0"/>
              <a:t>ChemDraw</a:t>
            </a:r>
            <a:endParaRPr lang="en-US" sz="2800" dirty="0" smtClean="0"/>
          </a:p>
        </p:txBody>
      </p:sp>
      <p:pic>
        <p:nvPicPr>
          <p:cNvPr id="10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290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Picture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04800"/>
            <a:ext cx="1282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357290" y="4143380"/>
          <a:ext cx="2695575" cy="1238250"/>
        </p:xfrm>
        <a:graphic>
          <a:graphicData uri="http://schemas.openxmlformats.org/presentationml/2006/ole">
            <p:oleObj spid="_x0000_s31746" name="CS ChemDraw Drawing" r:id="rId5" imgW="2695614" imgH="1238725" progId="ChemDraw.Document.6.0">
              <p:embed/>
            </p:oleObj>
          </a:graphicData>
        </a:graphic>
      </p:graphicFrame>
      <p:pic>
        <p:nvPicPr>
          <p:cNvPr id="8" name="Picture 7" descr="1VJ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9322" y="1500174"/>
            <a:ext cx="1831409" cy="16954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7884" y="5786454"/>
            <a:ext cx="2000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Swiss Viewer</a:t>
            </a:r>
            <a:endParaRPr lang="en-US" sz="1600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286380" y="3500438"/>
          <a:ext cx="2585218" cy="2114550"/>
        </p:xfrm>
        <a:graphic>
          <a:graphicData uri="http://schemas.openxmlformats.org/presentationml/2006/ole">
            <p:oleObj spid="_x0000_s31748" name="CS ChemDraw Drawing" r:id="rId7" imgW="5345837" imgH="437211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Inhibitor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Structure of Drugs in Spartan</a:t>
            </a:r>
          </a:p>
          <a:p>
            <a:r>
              <a:rPr lang="en-US" dirty="0" smtClean="0"/>
              <a:t>Place designed drugs on Enzyme (</a:t>
            </a:r>
            <a:r>
              <a:rPr lang="en-US" dirty="0" err="1" smtClean="0"/>
              <a:t>sEH</a:t>
            </a:r>
            <a:r>
              <a:rPr lang="en-US" dirty="0" smtClean="0"/>
              <a:t>) through Discovery Studio </a:t>
            </a:r>
            <a:r>
              <a:rPr lang="en-US" dirty="0" err="1" smtClean="0"/>
              <a:t>Visualizer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286124"/>
            <a:ext cx="3500462" cy="262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290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Picture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04800"/>
            <a:ext cx="1282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REST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5572140"/>
            <a:ext cx="1905000" cy="876300"/>
          </a:xfrm>
          <a:prstGeom prst="rect">
            <a:avLst/>
          </a:prstGeom>
          <a:noFill/>
        </p:spPr>
      </p:pic>
      <p:pic>
        <p:nvPicPr>
          <p:cNvPr id="9" name="Picture 4" descr="http://cbm.msoe.edu/includes/images/headerHome.jpg"/>
          <p:cNvPicPr>
            <a:picLocks noChangeAspect="1" noChangeArrowheads="1"/>
          </p:cNvPicPr>
          <p:nvPr/>
        </p:nvPicPr>
        <p:blipFill>
          <a:blip r:embed="rId6" cstate="print"/>
          <a:srcRect l="933" r="72948"/>
          <a:stretch>
            <a:fillRect/>
          </a:stretch>
        </p:blipFill>
        <p:spPr bwMode="auto">
          <a:xfrm>
            <a:off x="428596" y="5429264"/>
            <a:ext cx="2000264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Kinetic assays (</a:t>
            </a:r>
            <a:r>
              <a:rPr lang="en-US" i="1" dirty="0" smtClean="0"/>
              <a:t>in vitro</a:t>
            </a:r>
            <a:r>
              <a:rPr lang="en-US" dirty="0" smtClean="0"/>
              <a:t>): </a:t>
            </a:r>
          </a:p>
          <a:p>
            <a:pPr>
              <a:buFont typeface="Arial" charset="0"/>
              <a:buNone/>
            </a:pPr>
            <a:r>
              <a:rPr lang="en-US" dirty="0" smtClean="0"/>
              <a:t>	Determine K</a:t>
            </a:r>
            <a:r>
              <a:rPr lang="en-US" baseline="-25000" dirty="0" smtClean="0"/>
              <a:t>d</a:t>
            </a:r>
            <a:r>
              <a:rPr lang="en-US" dirty="0" smtClean="0"/>
              <a:t>, mode of inhibition</a:t>
            </a:r>
            <a:endParaRPr lang="en-US" i="1" dirty="0" smtClean="0"/>
          </a:p>
          <a:p>
            <a:r>
              <a:rPr lang="en-US" dirty="0" smtClean="0"/>
              <a:t>ADMET (</a:t>
            </a:r>
            <a:r>
              <a:rPr lang="en-US" i="1" dirty="0" smtClean="0"/>
              <a:t>in vivo, in silico</a:t>
            </a:r>
            <a:r>
              <a:rPr lang="en-US" dirty="0" smtClean="0"/>
              <a:t>)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In silico</a:t>
            </a:r>
            <a:r>
              <a:rPr lang="en-US" dirty="0" smtClean="0"/>
              <a:t>: docking, TOPKAT (accelrys)</a:t>
            </a: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  <p:pic>
        <p:nvPicPr>
          <p:cNvPr id="4" name="Picture 4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2906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ictur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282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RES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5572140"/>
            <a:ext cx="1905000" cy="876300"/>
          </a:xfrm>
          <a:prstGeom prst="rect">
            <a:avLst/>
          </a:prstGeom>
          <a:noFill/>
        </p:spPr>
      </p:pic>
      <p:pic>
        <p:nvPicPr>
          <p:cNvPr id="7" name="Picture 4" descr="http://cbm.msoe.edu/includes/images/headerHome.jpg"/>
          <p:cNvPicPr>
            <a:picLocks noChangeAspect="1" noChangeArrowheads="1"/>
          </p:cNvPicPr>
          <p:nvPr/>
        </p:nvPicPr>
        <p:blipFill>
          <a:blip r:embed="rId5" cstate="print"/>
          <a:srcRect l="933" r="72948"/>
          <a:stretch>
            <a:fillRect/>
          </a:stretch>
        </p:blipFill>
        <p:spPr bwMode="auto">
          <a:xfrm>
            <a:off x="428596" y="5429264"/>
            <a:ext cx="2000264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119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CS ChemDraw Drawing</vt:lpstr>
      <vt:lpstr>Slide 1</vt:lpstr>
      <vt:lpstr>sEH: biology</vt:lpstr>
      <vt:lpstr>sEH: biochemistry</vt:lpstr>
      <vt:lpstr>sEH As a Teaching Example Hydrolysis of Epoxides, Enzyme Activity, Catalytic Triad </vt:lpstr>
      <vt:lpstr>Imig Group Experiment</vt:lpstr>
      <vt:lpstr>Inhibitor Design</vt:lpstr>
      <vt:lpstr>Inhibitor Design</vt:lpstr>
      <vt:lpstr>What’s next?</vt:lpstr>
    </vt:vector>
  </TitlesOfParts>
  <Company>Marquette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77</cp:revision>
  <dcterms:created xsi:type="dcterms:W3CDTF">2011-04-27T17:56:53Z</dcterms:created>
  <dcterms:modified xsi:type="dcterms:W3CDTF">2011-04-30T13:19:38Z</dcterms:modified>
</cp:coreProperties>
</file>