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60" r:id="rId3"/>
    <p:sldId id="259" r:id="rId4"/>
    <p:sldId id="269" r:id="rId5"/>
    <p:sldId id="261" r:id="rId6"/>
    <p:sldId id="267" r:id="rId7"/>
    <p:sldId id="263" r:id="rId8"/>
    <p:sldId id="270"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10" autoAdjust="0"/>
  </p:normalViewPr>
  <p:slideViewPr>
    <p:cSldViewPr>
      <p:cViewPr>
        <p:scale>
          <a:sx n="90" d="100"/>
          <a:sy n="90" d="100"/>
        </p:scale>
        <p:origin x="-594"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CE356-D1A4-4B3C-8016-239E2F06236E}" type="doc">
      <dgm:prSet loTypeId="urn:microsoft.com/office/officeart/2005/8/layout/funnel1" loCatId="relationship" qsTypeId="urn:microsoft.com/office/officeart/2005/8/quickstyle/3d3" qsCatId="3D" csTypeId="urn:microsoft.com/office/officeart/2005/8/colors/accent1_2" csCatId="accent1" phldr="1"/>
      <dgm:spPr/>
      <dgm:t>
        <a:bodyPr/>
        <a:lstStyle/>
        <a:p>
          <a:endParaRPr lang="en-US"/>
        </a:p>
      </dgm:t>
    </dgm:pt>
    <dgm:pt modelId="{F0E48F00-2E88-42FE-8A01-17644E48F7D7}">
      <dgm:prSet phldrT="[Text]" phldr="1"/>
      <dgm:spPr>
        <a:blipFill rotWithShape="0">
          <a:blip xmlns:r="http://schemas.openxmlformats.org/officeDocument/2006/relationships" r:embed="rId1"/>
          <a:stretch>
            <a:fillRect/>
          </a:stretch>
        </a:blipFill>
      </dgm:spPr>
      <dgm:t>
        <a:bodyPr/>
        <a:lstStyle/>
        <a:p>
          <a:endParaRPr lang="en-US" dirty="0"/>
        </a:p>
      </dgm:t>
    </dgm:pt>
    <dgm:pt modelId="{3770F2CE-6592-4225-924C-D9F9CA52B56F}" type="parTrans" cxnId="{528E067F-B730-4EA2-B56A-13835111E6F5}">
      <dgm:prSet/>
      <dgm:spPr/>
      <dgm:t>
        <a:bodyPr/>
        <a:lstStyle/>
        <a:p>
          <a:endParaRPr lang="en-US"/>
        </a:p>
      </dgm:t>
    </dgm:pt>
    <dgm:pt modelId="{B02B9051-F0E1-4F22-82DF-A19DBE554958}" type="sibTrans" cxnId="{528E067F-B730-4EA2-B56A-13835111E6F5}">
      <dgm:prSet/>
      <dgm:spPr/>
      <dgm:t>
        <a:bodyPr/>
        <a:lstStyle/>
        <a:p>
          <a:endParaRPr lang="en-US"/>
        </a:p>
      </dgm:t>
    </dgm:pt>
    <dgm:pt modelId="{4A0FC71A-9414-4B1C-B720-261044391EBE}">
      <dgm:prSet phldrT="[Text]" phldr="1"/>
      <dgm:spPr>
        <a:blipFill rotWithShape="0">
          <a:blip xmlns:r="http://schemas.openxmlformats.org/officeDocument/2006/relationships" r:embed="rId2"/>
          <a:stretch>
            <a:fillRect/>
          </a:stretch>
        </a:blipFill>
      </dgm:spPr>
      <dgm:t>
        <a:bodyPr/>
        <a:lstStyle/>
        <a:p>
          <a:endParaRPr lang="en-US" dirty="0"/>
        </a:p>
      </dgm:t>
    </dgm:pt>
    <dgm:pt modelId="{3223BED0-21CD-43CA-B9CB-03188CF82CAC}" type="parTrans" cxnId="{8000704B-0969-4701-8E93-FC70C6317845}">
      <dgm:prSet/>
      <dgm:spPr/>
      <dgm:t>
        <a:bodyPr/>
        <a:lstStyle/>
        <a:p>
          <a:endParaRPr lang="en-US"/>
        </a:p>
      </dgm:t>
    </dgm:pt>
    <dgm:pt modelId="{4892E08A-1EAF-48E8-9349-F800E5E396CA}" type="sibTrans" cxnId="{8000704B-0969-4701-8E93-FC70C6317845}">
      <dgm:prSet/>
      <dgm:spPr/>
      <dgm:t>
        <a:bodyPr/>
        <a:lstStyle/>
        <a:p>
          <a:endParaRPr lang="en-US"/>
        </a:p>
      </dgm:t>
    </dgm:pt>
    <dgm:pt modelId="{2A298BB1-E75B-4652-8476-0AF69AE1C816}">
      <dgm:prSet phldrT="[Text]" phldr="1"/>
      <dgm:spPr>
        <a:blipFill rotWithShape="0">
          <a:blip xmlns:r="http://schemas.openxmlformats.org/officeDocument/2006/relationships" r:embed="rId3"/>
          <a:stretch>
            <a:fillRect/>
          </a:stretch>
        </a:blipFill>
      </dgm:spPr>
      <dgm:t>
        <a:bodyPr/>
        <a:lstStyle/>
        <a:p>
          <a:endParaRPr lang="en-US" dirty="0"/>
        </a:p>
      </dgm:t>
    </dgm:pt>
    <dgm:pt modelId="{CE284C59-622D-48A0-9E95-A8B0253D7AE3}" type="parTrans" cxnId="{FF1C7FAE-120A-4E46-9FA2-C5B1950FCFB5}">
      <dgm:prSet/>
      <dgm:spPr/>
      <dgm:t>
        <a:bodyPr/>
        <a:lstStyle/>
        <a:p>
          <a:endParaRPr lang="en-US"/>
        </a:p>
      </dgm:t>
    </dgm:pt>
    <dgm:pt modelId="{14E52419-414C-48EE-9406-963421820D12}" type="sibTrans" cxnId="{FF1C7FAE-120A-4E46-9FA2-C5B1950FCFB5}">
      <dgm:prSet/>
      <dgm:spPr/>
      <dgm:t>
        <a:bodyPr/>
        <a:lstStyle/>
        <a:p>
          <a:endParaRPr lang="en-US"/>
        </a:p>
      </dgm:t>
    </dgm:pt>
    <dgm:pt modelId="{46D20F22-FAA5-4BF4-BE25-0CAA32A5A228}">
      <dgm:prSet phldrT="[Text]" custT="1"/>
      <dgm:spPr/>
      <dgm:t>
        <a:bodyPr/>
        <a:lstStyle/>
        <a:p>
          <a:r>
            <a:rPr lang="en-US" sz="1200" dirty="0" err="1" smtClean="0">
              <a:latin typeface="Times New Roman" pitchFamily="18" charset="0"/>
              <a:cs typeface="Times New Roman" pitchFamily="18" charset="0"/>
            </a:rPr>
            <a:t>Src</a:t>
          </a:r>
          <a:r>
            <a:rPr lang="en-US" sz="1200" dirty="0" smtClean="0">
              <a:latin typeface="Times New Roman" pitchFamily="18" charset="0"/>
              <a:cs typeface="Times New Roman" pitchFamily="18" charset="0"/>
            </a:rPr>
            <a:t> &amp; Inhibitor </a:t>
          </a:r>
          <a:endParaRPr lang="en-US" sz="1200" dirty="0">
            <a:latin typeface="Times New Roman" pitchFamily="18" charset="0"/>
            <a:cs typeface="Times New Roman" pitchFamily="18" charset="0"/>
          </a:endParaRPr>
        </a:p>
      </dgm:t>
    </dgm:pt>
    <dgm:pt modelId="{355FACA1-1B12-44D9-9314-C781A48BEE12}" type="parTrans" cxnId="{DC0EC306-777A-406B-B499-6400F0F8BC31}">
      <dgm:prSet/>
      <dgm:spPr/>
      <dgm:t>
        <a:bodyPr/>
        <a:lstStyle/>
        <a:p>
          <a:endParaRPr lang="en-US"/>
        </a:p>
      </dgm:t>
    </dgm:pt>
    <dgm:pt modelId="{CFD416E3-8F61-4C3F-8A40-C0131A1657FB}" type="sibTrans" cxnId="{DC0EC306-777A-406B-B499-6400F0F8BC31}">
      <dgm:prSet/>
      <dgm:spPr/>
      <dgm:t>
        <a:bodyPr/>
        <a:lstStyle/>
        <a:p>
          <a:endParaRPr lang="en-US"/>
        </a:p>
      </dgm:t>
    </dgm:pt>
    <dgm:pt modelId="{23295B61-5131-4E07-9707-1BB244F8A7A2}" type="pres">
      <dgm:prSet presAssocID="{03CCE356-D1A4-4B3C-8016-239E2F06236E}" presName="Name0" presStyleCnt="0">
        <dgm:presLayoutVars>
          <dgm:chMax val="4"/>
          <dgm:resizeHandles val="exact"/>
        </dgm:presLayoutVars>
      </dgm:prSet>
      <dgm:spPr/>
      <dgm:t>
        <a:bodyPr/>
        <a:lstStyle/>
        <a:p>
          <a:endParaRPr lang="en-US"/>
        </a:p>
      </dgm:t>
    </dgm:pt>
    <dgm:pt modelId="{3043A0F5-5F0C-49EC-8270-870B9472ECCD}" type="pres">
      <dgm:prSet presAssocID="{03CCE356-D1A4-4B3C-8016-239E2F06236E}" presName="ellipse" presStyleLbl="trBgShp" presStyleIdx="0" presStyleCnt="1" custScaleX="78608" custScaleY="101224" custLinFactNeighborX="-5983" custLinFactNeighborY="51979"/>
      <dgm:spPr/>
    </dgm:pt>
    <dgm:pt modelId="{A79F5706-A9AB-4E97-B4D3-5F8DCFCED6A9}" type="pres">
      <dgm:prSet presAssocID="{03CCE356-D1A4-4B3C-8016-239E2F06236E}" presName="arrow1" presStyleLbl="fgShp" presStyleIdx="0" presStyleCnt="1" custLinFactY="1488" custLinFactNeighborX="-47297" custLinFactNeighborY="100000"/>
      <dgm:spPr/>
    </dgm:pt>
    <dgm:pt modelId="{AE0B0AE1-4AFC-421D-B8B5-0F1B8EF62004}" type="pres">
      <dgm:prSet presAssocID="{03CCE356-D1A4-4B3C-8016-239E2F06236E}" presName="rectangle" presStyleLbl="revTx" presStyleIdx="0" presStyleCnt="1" custScaleY="82182" custLinFactY="16651" custLinFactNeighborX="-7471" custLinFactNeighborY="100000">
        <dgm:presLayoutVars>
          <dgm:bulletEnabled val="1"/>
        </dgm:presLayoutVars>
      </dgm:prSet>
      <dgm:spPr/>
      <dgm:t>
        <a:bodyPr/>
        <a:lstStyle/>
        <a:p>
          <a:endParaRPr lang="en-US"/>
        </a:p>
      </dgm:t>
    </dgm:pt>
    <dgm:pt modelId="{A58CF7B4-562D-437C-ADF5-83CD2A60AE23}" type="pres">
      <dgm:prSet presAssocID="{4A0FC71A-9414-4B1C-B720-261044391EBE}" presName="item1" presStyleLbl="node1" presStyleIdx="0" presStyleCnt="3" custScaleX="105598" custScaleY="77842" custLinFactY="-55945" custLinFactNeighborX="-68756" custLinFactNeighborY="-100000">
        <dgm:presLayoutVars>
          <dgm:bulletEnabled val="1"/>
        </dgm:presLayoutVars>
      </dgm:prSet>
      <dgm:spPr/>
      <dgm:t>
        <a:bodyPr/>
        <a:lstStyle/>
        <a:p>
          <a:endParaRPr lang="en-US"/>
        </a:p>
      </dgm:t>
    </dgm:pt>
    <dgm:pt modelId="{3F6B1E86-8ED5-40A7-B6C6-6EE3B6866FA8}" type="pres">
      <dgm:prSet presAssocID="{2A298BB1-E75B-4652-8476-0AF69AE1C816}" presName="item2" presStyleLbl="node1" presStyleIdx="1" presStyleCnt="3" custScaleX="70157" custScaleY="67712" custLinFactY="15506" custLinFactNeighborX="42136" custLinFactNeighborY="100000">
        <dgm:presLayoutVars>
          <dgm:bulletEnabled val="1"/>
        </dgm:presLayoutVars>
      </dgm:prSet>
      <dgm:spPr/>
      <dgm:t>
        <a:bodyPr/>
        <a:lstStyle/>
        <a:p>
          <a:endParaRPr lang="en-US"/>
        </a:p>
      </dgm:t>
    </dgm:pt>
    <dgm:pt modelId="{1542B50F-30F3-4865-9F7A-769EEAD7E098}" type="pres">
      <dgm:prSet presAssocID="{46D20F22-FAA5-4BF4-BE25-0CAA32A5A228}" presName="item3" presStyleLbl="node1" presStyleIdx="2" presStyleCnt="3" custScaleX="58321" custScaleY="57165" custLinFactNeighborX="-53993" custLinFactNeighborY="38314">
        <dgm:presLayoutVars>
          <dgm:bulletEnabled val="1"/>
        </dgm:presLayoutVars>
      </dgm:prSet>
      <dgm:spPr/>
      <dgm:t>
        <a:bodyPr/>
        <a:lstStyle/>
        <a:p>
          <a:endParaRPr lang="en-US"/>
        </a:p>
      </dgm:t>
    </dgm:pt>
    <dgm:pt modelId="{0809E53A-C34F-4C31-9558-DB0B6099B954}" type="pres">
      <dgm:prSet presAssocID="{03CCE356-D1A4-4B3C-8016-239E2F06236E}" presName="funnel" presStyleLbl="trAlignAcc1" presStyleIdx="0" presStyleCnt="1" custFlipHor="1" custScaleX="80642" custScaleY="95583" custLinFactNeighborX="-7942" custLinFactNeighborY="18622"/>
      <dgm:spPr/>
    </dgm:pt>
  </dgm:ptLst>
  <dgm:cxnLst>
    <dgm:cxn modelId="{16DD7100-4768-46BF-8717-B6B317C77196}" type="presOf" srcId="{46D20F22-FAA5-4BF4-BE25-0CAA32A5A228}" destId="{AE0B0AE1-4AFC-421D-B8B5-0F1B8EF62004}" srcOrd="0" destOrd="0" presId="urn:microsoft.com/office/officeart/2005/8/layout/funnel1"/>
    <dgm:cxn modelId="{8000704B-0969-4701-8E93-FC70C6317845}" srcId="{03CCE356-D1A4-4B3C-8016-239E2F06236E}" destId="{4A0FC71A-9414-4B1C-B720-261044391EBE}" srcOrd="1" destOrd="0" parTransId="{3223BED0-21CD-43CA-B9CB-03188CF82CAC}" sibTransId="{4892E08A-1EAF-48E8-9349-F800E5E396CA}"/>
    <dgm:cxn modelId="{528E067F-B730-4EA2-B56A-13835111E6F5}" srcId="{03CCE356-D1A4-4B3C-8016-239E2F06236E}" destId="{F0E48F00-2E88-42FE-8A01-17644E48F7D7}" srcOrd="0" destOrd="0" parTransId="{3770F2CE-6592-4225-924C-D9F9CA52B56F}" sibTransId="{B02B9051-F0E1-4F22-82DF-A19DBE554958}"/>
    <dgm:cxn modelId="{C7633BBA-5AA6-4555-A15F-27B24E051C4D}" type="presOf" srcId="{F0E48F00-2E88-42FE-8A01-17644E48F7D7}" destId="{1542B50F-30F3-4865-9F7A-769EEAD7E098}" srcOrd="0" destOrd="0" presId="urn:microsoft.com/office/officeart/2005/8/layout/funnel1"/>
    <dgm:cxn modelId="{DC0EC306-777A-406B-B499-6400F0F8BC31}" srcId="{03CCE356-D1A4-4B3C-8016-239E2F06236E}" destId="{46D20F22-FAA5-4BF4-BE25-0CAA32A5A228}" srcOrd="3" destOrd="0" parTransId="{355FACA1-1B12-44D9-9314-C781A48BEE12}" sibTransId="{CFD416E3-8F61-4C3F-8A40-C0131A1657FB}"/>
    <dgm:cxn modelId="{FF1C7FAE-120A-4E46-9FA2-C5B1950FCFB5}" srcId="{03CCE356-D1A4-4B3C-8016-239E2F06236E}" destId="{2A298BB1-E75B-4652-8476-0AF69AE1C816}" srcOrd="2" destOrd="0" parTransId="{CE284C59-622D-48A0-9E95-A8B0253D7AE3}" sibTransId="{14E52419-414C-48EE-9406-963421820D12}"/>
    <dgm:cxn modelId="{99CCECD6-3036-4D6D-AF63-CAEDDBBF583B}" type="presOf" srcId="{2A298BB1-E75B-4652-8476-0AF69AE1C816}" destId="{A58CF7B4-562D-437C-ADF5-83CD2A60AE23}" srcOrd="0" destOrd="0" presId="urn:microsoft.com/office/officeart/2005/8/layout/funnel1"/>
    <dgm:cxn modelId="{54E9A310-2AD2-44E0-B360-F3B6BEED2956}" type="presOf" srcId="{4A0FC71A-9414-4B1C-B720-261044391EBE}" destId="{3F6B1E86-8ED5-40A7-B6C6-6EE3B6866FA8}" srcOrd="0" destOrd="0" presId="urn:microsoft.com/office/officeart/2005/8/layout/funnel1"/>
    <dgm:cxn modelId="{6518AEBE-81A7-4084-B060-7E5C67BE4165}" type="presOf" srcId="{03CCE356-D1A4-4B3C-8016-239E2F06236E}" destId="{23295B61-5131-4E07-9707-1BB244F8A7A2}" srcOrd="0" destOrd="0" presId="urn:microsoft.com/office/officeart/2005/8/layout/funnel1"/>
    <dgm:cxn modelId="{ADEBC7E1-52E2-4E82-8587-593B92A862E7}" type="presParOf" srcId="{23295B61-5131-4E07-9707-1BB244F8A7A2}" destId="{3043A0F5-5F0C-49EC-8270-870B9472ECCD}" srcOrd="0" destOrd="0" presId="urn:microsoft.com/office/officeart/2005/8/layout/funnel1"/>
    <dgm:cxn modelId="{4F5A7D35-C06D-4859-8053-37F9D6907833}" type="presParOf" srcId="{23295B61-5131-4E07-9707-1BB244F8A7A2}" destId="{A79F5706-A9AB-4E97-B4D3-5F8DCFCED6A9}" srcOrd="1" destOrd="0" presId="urn:microsoft.com/office/officeart/2005/8/layout/funnel1"/>
    <dgm:cxn modelId="{ECEC4458-4DEA-4C80-895C-D75D9A609C73}" type="presParOf" srcId="{23295B61-5131-4E07-9707-1BB244F8A7A2}" destId="{AE0B0AE1-4AFC-421D-B8B5-0F1B8EF62004}" srcOrd="2" destOrd="0" presId="urn:microsoft.com/office/officeart/2005/8/layout/funnel1"/>
    <dgm:cxn modelId="{72BE9B1F-BE0C-4AE1-9388-2B26C67374FD}" type="presParOf" srcId="{23295B61-5131-4E07-9707-1BB244F8A7A2}" destId="{A58CF7B4-562D-437C-ADF5-83CD2A60AE23}" srcOrd="3" destOrd="0" presId="urn:microsoft.com/office/officeart/2005/8/layout/funnel1"/>
    <dgm:cxn modelId="{9009056D-BB80-478C-BAD6-E2468A773B66}" type="presParOf" srcId="{23295B61-5131-4E07-9707-1BB244F8A7A2}" destId="{3F6B1E86-8ED5-40A7-B6C6-6EE3B6866FA8}" srcOrd="4" destOrd="0" presId="urn:microsoft.com/office/officeart/2005/8/layout/funnel1"/>
    <dgm:cxn modelId="{AA6F2DD6-62F8-4DC8-B23E-E6331EF48D5F}" type="presParOf" srcId="{23295B61-5131-4E07-9707-1BB244F8A7A2}" destId="{1542B50F-30F3-4865-9F7A-769EEAD7E098}" srcOrd="5" destOrd="0" presId="urn:microsoft.com/office/officeart/2005/8/layout/funnel1"/>
    <dgm:cxn modelId="{5B829C94-B650-4641-8220-5D7787FE79A8}" type="presParOf" srcId="{23295B61-5131-4E07-9707-1BB244F8A7A2}" destId="{0809E53A-C34F-4C31-9558-DB0B6099B954}"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43A0F5-5F0C-49EC-8270-870B9472ECCD}">
      <dsp:nvSpPr>
        <dsp:cNvPr id="0" name=""/>
        <dsp:cNvSpPr/>
      </dsp:nvSpPr>
      <dsp:spPr>
        <a:xfrm>
          <a:off x="583330" y="623180"/>
          <a:ext cx="1429496" cy="639275"/>
        </a:xfrm>
        <a:prstGeom prst="ellipse">
          <a:avLst/>
        </a:prstGeom>
        <a:solidFill>
          <a:schemeClr val="accent1">
            <a:tint val="50000"/>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A79F5706-A9AB-4E97-B4D3-5F8DCFCED6A9}">
      <dsp:nvSpPr>
        <dsp:cNvPr id="0" name=""/>
        <dsp:cNvSpPr/>
      </dsp:nvSpPr>
      <dsp:spPr>
        <a:xfrm>
          <a:off x="1066801" y="2074123"/>
          <a:ext cx="352425" cy="225552"/>
        </a:xfrm>
        <a:prstGeom prst="down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E0B0AE1-4AFC-421D-B8B5-0F1B8EF62004}">
      <dsp:nvSpPr>
        <dsp:cNvPr id="0" name=""/>
        <dsp:cNvSpPr/>
      </dsp:nvSpPr>
      <dsp:spPr>
        <a:xfrm>
          <a:off x="437497" y="2319444"/>
          <a:ext cx="1691640" cy="3475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err="1" smtClean="0">
              <a:latin typeface="Times New Roman" pitchFamily="18" charset="0"/>
              <a:cs typeface="Times New Roman" pitchFamily="18" charset="0"/>
            </a:rPr>
            <a:t>Src</a:t>
          </a:r>
          <a:r>
            <a:rPr lang="en-US" sz="1200" kern="1200" dirty="0" smtClean="0">
              <a:latin typeface="Times New Roman" pitchFamily="18" charset="0"/>
              <a:cs typeface="Times New Roman" pitchFamily="18" charset="0"/>
            </a:rPr>
            <a:t> &amp; Inhibitor </a:t>
          </a:r>
          <a:endParaRPr lang="en-US" sz="1200" kern="1200" dirty="0">
            <a:latin typeface="Times New Roman" pitchFamily="18" charset="0"/>
            <a:cs typeface="Times New Roman" pitchFamily="18" charset="0"/>
          </a:endParaRPr>
        </a:p>
      </dsp:txBody>
      <dsp:txXfrm>
        <a:off x="437497" y="2319444"/>
        <a:ext cx="1691640" cy="347555"/>
      </dsp:txXfrm>
    </dsp:sp>
    <dsp:sp modelId="{A58CF7B4-562D-437C-ADF5-83CD2A60AE23}">
      <dsp:nvSpPr>
        <dsp:cNvPr id="0" name=""/>
        <dsp:cNvSpPr/>
      </dsp:nvSpPr>
      <dsp:spPr>
        <a:xfrm>
          <a:off x="704853" y="60116"/>
          <a:ext cx="669876" cy="493802"/>
        </a:xfrm>
        <a:prstGeom prst="ellipse">
          <a:avLst/>
        </a:prstGeom>
        <a:blipFill rotWithShape="0">
          <a:blip xmlns:r="http://schemas.openxmlformats.org/officeDocument/2006/relationships" r:embed="rId1"/>
          <a:stretch>
            <a:fillRect/>
          </a:stretch>
        </a:blip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704853" y="60116"/>
        <a:ext cx="669876" cy="493802"/>
      </dsp:txXfrm>
    </dsp:sp>
    <dsp:sp modelId="{3F6B1E86-8ED5-40A7-B6C6-6EE3B6866FA8}">
      <dsp:nvSpPr>
        <dsp:cNvPr id="0" name=""/>
        <dsp:cNvSpPr/>
      </dsp:nvSpPr>
      <dsp:spPr>
        <a:xfrm>
          <a:off x="1066802" y="1338322"/>
          <a:ext cx="445051" cy="429541"/>
        </a:xfrm>
        <a:prstGeom prst="ellipse">
          <a:avLst/>
        </a:prstGeom>
        <a:blipFill rotWithShape="0">
          <a:blip xmlns:r="http://schemas.openxmlformats.org/officeDocument/2006/relationships" r:embed="rId2"/>
          <a:stretch>
            <a:fillRect/>
          </a:stretch>
        </a:blip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US" sz="800" kern="1200" dirty="0"/>
        </a:p>
      </dsp:txBody>
      <dsp:txXfrm>
        <a:off x="1066802" y="1338322"/>
        <a:ext cx="445051" cy="429541"/>
      </dsp:txXfrm>
    </dsp:sp>
    <dsp:sp modelId="{1542B50F-30F3-4865-9F7A-769EEAD7E098}">
      <dsp:nvSpPr>
        <dsp:cNvPr id="0" name=""/>
        <dsp:cNvSpPr/>
      </dsp:nvSpPr>
      <dsp:spPr>
        <a:xfrm>
          <a:off x="1142997" y="728721"/>
          <a:ext cx="369968" cy="362634"/>
        </a:xfrm>
        <a:prstGeom prst="ellipse">
          <a:avLst/>
        </a:prstGeom>
        <a:blipFill rotWithShape="0">
          <a:blip xmlns:r="http://schemas.openxmlformats.org/officeDocument/2006/relationships" r:embed="rId3"/>
          <a:stretch>
            <a:fillRect/>
          </a:stretch>
        </a:blip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US" sz="600" kern="1200" dirty="0"/>
        </a:p>
      </dsp:txBody>
      <dsp:txXfrm>
        <a:off x="1142997" y="728721"/>
        <a:ext cx="369968" cy="362634"/>
      </dsp:txXfrm>
    </dsp:sp>
    <dsp:sp modelId="{0809E53A-C34F-4C31-9558-DB0B6099B954}">
      <dsp:nvSpPr>
        <dsp:cNvPr id="0" name=""/>
        <dsp:cNvSpPr/>
      </dsp:nvSpPr>
      <dsp:spPr>
        <a:xfrm flipH="1">
          <a:off x="457191" y="550126"/>
          <a:ext cx="1591534" cy="1509125"/>
        </a:xfrm>
        <a:prstGeom prst="funnel">
          <a:avLst/>
        </a:prstGeom>
        <a:solidFill>
          <a:schemeClr val="lt1">
            <a:alpha val="40000"/>
            <a:hueOff val="0"/>
            <a:satOff val="0"/>
            <a:lumOff val="0"/>
            <a:alphaOff val="0"/>
          </a:schemeClr>
        </a:solidFill>
        <a:ln>
          <a:noFill/>
        </a:ln>
        <a:effectLst>
          <a:outerShdw blurRad="63500" dist="50800" dir="5400000" sx="98000" sy="98000" rotWithShape="0">
            <a:srgbClr val="000000">
              <a:alpha val="2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4/29/2011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cw.edu/MCWHome.htm"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372168"/>
            <a:ext cx="6512511" cy="2714432"/>
          </a:xfrm>
        </p:spPr>
        <p:txBody>
          <a:bodyPr/>
          <a:lstStyle/>
          <a:p>
            <a:pPr marL="0" lvl="0" indent="0" defTabSz="3448568">
              <a:spcBef>
                <a:spcPts val="0"/>
              </a:spcBef>
              <a:buNone/>
            </a:pPr>
            <a:r>
              <a:rPr lang="en-US" sz="2000" dirty="0">
                <a:solidFill>
                  <a:prstClr val="black"/>
                </a:solidFill>
                <a:effectLst/>
                <a:latin typeface="Edwardian Script ITC" pitchFamily="66" charset="0"/>
                <a:ea typeface="+mn-ea"/>
                <a:cs typeface="+mn-cs"/>
              </a:rPr>
              <a:t>Simon </a:t>
            </a:r>
            <a:r>
              <a:rPr lang="en-US" sz="2000" dirty="0" err="1" smtClean="0">
                <a:solidFill>
                  <a:prstClr val="black"/>
                </a:solidFill>
                <a:effectLst/>
                <a:latin typeface="Edwardian Script ITC" pitchFamily="66" charset="0"/>
                <a:ea typeface="+mn-ea"/>
                <a:cs typeface="+mn-cs"/>
              </a:rPr>
              <a:t>Duri</a:t>
            </a:r>
            <a:r>
              <a:rPr lang="en-US" sz="2000" dirty="0" smtClean="0">
                <a:solidFill>
                  <a:prstClr val="black"/>
                </a:solidFill>
                <a:effectLst/>
                <a:latin typeface="Edwardian Script ITC" pitchFamily="66" charset="0"/>
                <a:ea typeface="+mn-ea"/>
                <a:cs typeface="+mn-cs"/>
              </a:rPr>
              <a:t> </a:t>
            </a:r>
            <a:br>
              <a:rPr lang="en-US" sz="2000" dirty="0" smtClean="0">
                <a:solidFill>
                  <a:prstClr val="black"/>
                </a:solidFill>
                <a:effectLst/>
                <a:latin typeface="Edwardian Script ITC" pitchFamily="66" charset="0"/>
                <a:ea typeface="+mn-ea"/>
                <a:cs typeface="+mn-cs"/>
              </a:rPr>
            </a:br>
            <a:r>
              <a:rPr lang="en-US" sz="2000" dirty="0" err="1" smtClean="0">
                <a:solidFill>
                  <a:prstClr val="black"/>
                </a:solidFill>
                <a:effectLst/>
                <a:latin typeface="Edwardian Script ITC" pitchFamily="66" charset="0"/>
                <a:ea typeface="+mn-ea"/>
                <a:cs typeface="+mn-cs"/>
              </a:rPr>
              <a:t>Xixi</a:t>
            </a:r>
            <a:r>
              <a:rPr lang="en-US" sz="2000" dirty="0" smtClean="0">
                <a:solidFill>
                  <a:prstClr val="black"/>
                </a:solidFill>
                <a:effectLst/>
                <a:latin typeface="Edwardian Script ITC" pitchFamily="66" charset="0"/>
                <a:ea typeface="+mn-ea"/>
                <a:cs typeface="+mn-cs"/>
              </a:rPr>
              <a:t> Hong</a:t>
            </a:r>
            <a:br>
              <a:rPr lang="en-US" sz="2000" dirty="0" smtClean="0">
                <a:solidFill>
                  <a:prstClr val="black"/>
                </a:solidFill>
                <a:effectLst/>
                <a:latin typeface="Edwardian Script ITC" pitchFamily="66" charset="0"/>
                <a:ea typeface="+mn-ea"/>
                <a:cs typeface="+mn-cs"/>
              </a:rPr>
            </a:br>
            <a:r>
              <a:rPr lang="en-US" sz="2000" dirty="0" smtClean="0">
                <a:solidFill>
                  <a:prstClr val="black"/>
                </a:solidFill>
                <a:effectLst/>
                <a:latin typeface="Edwardian Script ITC" pitchFamily="66" charset="0"/>
                <a:ea typeface="+mn-ea"/>
                <a:cs typeface="+mn-cs"/>
              </a:rPr>
              <a:t> </a:t>
            </a:r>
            <a:r>
              <a:rPr lang="en-US" sz="2000" dirty="0">
                <a:solidFill>
                  <a:prstClr val="black"/>
                </a:solidFill>
                <a:effectLst/>
                <a:latin typeface="Edwardian Script ITC" pitchFamily="66" charset="0"/>
                <a:ea typeface="+mn-ea"/>
                <a:cs typeface="+mn-cs"/>
              </a:rPr>
              <a:t>Joseph </a:t>
            </a:r>
            <a:r>
              <a:rPr lang="en-US" sz="2000" dirty="0" err="1" smtClean="0">
                <a:solidFill>
                  <a:prstClr val="black"/>
                </a:solidFill>
                <a:effectLst/>
                <a:latin typeface="Edwardian Script ITC" pitchFamily="66" charset="0"/>
                <a:ea typeface="+mn-ea"/>
                <a:cs typeface="+mn-cs"/>
              </a:rPr>
              <a:t>Lustig</a:t>
            </a:r>
            <a:r>
              <a:rPr lang="en-US" sz="2000" dirty="0" smtClean="0">
                <a:solidFill>
                  <a:prstClr val="black"/>
                </a:solidFill>
                <a:effectLst/>
                <a:latin typeface="Edwardian Script ITC" pitchFamily="66" charset="0"/>
                <a:ea typeface="+mn-ea"/>
                <a:cs typeface="+mn-cs"/>
              </a:rPr>
              <a:t/>
            </a:r>
            <a:br>
              <a:rPr lang="en-US" sz="2000" dirty="0" smtClean="0">
                <a:solidFill>
                  <a:prstClr val="black"/>
                </a:solidFill>
                <a:effectLst/>
                <a:latin typeface="Edwardian Script ITC" pitchFamily="66" charset="0"/>
                <a:ea typeface="+mn-ea"/>
                <a:cs typeface="+mn-cs"/>
              </a:rPr>
            </a:br>
            <a:r>
              <a:rPr lang="en-US" sz="2000" dirty="0" smtClean="0">
                <a:solidFill>
                  <a:prstClr val="black"/>
                </a:solidFill>
                <a:effectLst/>
                <a:latin typeface="Edwardian Script ITC" pitchFamily="66" charset="0"/>
                <a:ea typeface="+mn-ea"/>
                <a:cs typeface="+mn-cs"/>
              </a:rPr>
              <a:t>Aleksandra </a:t>
            </a:r>
            <a:r>
              <a:rPr lang="en-US" sz="2000" dirty="0" err="1">
                <a:solidFill>
                  <a:prstClr val="black"/>
                </a:solidFill>
                <a:effectLst/>
                <a:latin typeface="Edwardian Script ITC" pitchFamily="66" charset="0"/>
                <a:ea typeface="+mn-ea"/>
                <a:cs typeface="+mn-cs"/>
              </a:rPr>
              <a:t>Porebska</a:t>
            </a:r>
            <a:r>
              <a:rPr lang="en-US" sz="2000" dirty="0">
                <a:solidFill>
                  <a:prstClr val="black"/>
                </a:solidFill>
                <a:effectLst/>
                <a:latin typeface="Edwardian Script ITC" pitchFamily="66" charset="0"/>
                <a:ea typeface="+mn-ea"/>
                <a:cs typeface="+mn-cs"/>
              </a:rPr>
              <a:t> </a:t>
            </a:r>
            <a:br>
              <a:rPr lang="en-US" sz="2000" dirty="0">
                <a:solidFill>
                  <a:prstClr val="black"/>
                </a:solidFill>
                <a:effectLst/>
                <a:latin typeface="Edwardian Script ITC" pitchFamily="66" charset="0"/>
                <a:ea typeface="+mn-ea"/>
                <a:cs typeface="+mn-cs"/>
              </a:rPr>
            </a:br>
            <a:endParaRPr lang="en-US" sz="2000" dirty="0">
              <a:latin typeface="Edwardian Script ITC" pitchFamily="66" charset="0"/>
            </a:endParaRPr>
          </a:p>
        </p:txBody>
      </p:sp>
      <p:sp>
        <p:nvSpPr>
          <p:cNvPr id="4" name="Content Placeholder 3"/>
          <p:cNvSpPr>
            <a:spLocks noGrp="1"/>
          </p:cNvSpPr>
          <p:nvPr>
            <p:ph sz="quarter" idx="13"/>
          </p:nvPr>
        </p:nvSpPr>
        <p:spPr>
          <a:xfrm>
            <a:off x="1143000" y="1828800"/>
            <a:ext cx="6400800" cy="2377440"/>
          </a:xfrm>
        </p:spPr>
        <p:txBody>
          <a:bodyPr>
            <a:normAutofit/>
          </a:bodyPr>
          <a:lstStyle/>
          <a:p>
            <a:pPr marL="45720" indent="0">
              <a:buNone/>
            </a:pPr>
            <a:r>
              <a:rPr lang="en-US" sz="3600" b="1" dirty="0">
                <a:gradFill>
                  <a:gsLst>
                    <a:gs pos="0">
                      <a:prstClr val="black"/>
                    </a:gs>
                    <a:gs pos="40000">
                      <a:prstClr val="black">
                        <a:lumMod val="75000"/>
                        <a:lumOff val="25000"/>
                      </a:prstClr>
                    </a:gs>
                    <a:gs pos="100000">
                      <a:srgbClr val="212745">
                        <a:alpha val="65000"/>
                      </a:srgbClr>
                    </a:gs>
                  </a:gsLst>
                  <a:lin ang="5400000" scaled="0"/>
                </a:gradFill>
                <a:effectLst>
                  <a:outerShdw blurRad="38100" dist="38100" dir="2700000" algn="tl">
                    <a:srgbClr val="000000">
                      <a:alpha val="43137"/>
                    </a:srgbClr>
                  </a:outerShdw>
                </a:effectLst>
                <a:ea typeface="+mj-ea"/>
                <a:cs typeface="+mj-cs"/>
              </a:rPr>
              <a:t>C-</a:t>
            </a:r>
            <a:r>
              <a:rPr lang="en-US" sz="3600" b="1" dirty="0" err="1">
                <a:gradFill>
                  <a:gsLst>
                    <a:gs pos="0">
                      <a:prstClr val="black"/>
                    </a:gs>
                    <a:gs pos="40000">
                      <a:prstClr val="black">
                        <a:lumMod val="75000"/>
                        <a:lumOff val="25000"/>
                      </a:prstClr>
                    </a:gs>
                    <a:gs pos="100000">
                      <a:srgbClr val="212745">
                        <a:alpha val="65000"/>
                      </a:srgbClr>
                    </a:gs>
                  </a:gsLst>
                  <a:lin ang="5400000" scaled="0"/>
                </a:gradFill>
                <a:effectLst>
                  <a:outerShdw blurRad="38100" dist="38100" dir="2700000" algn="tl">
                    <a:srgbClr val="000000">
                      <a:alpha val="43137"/>
                    </a:srgbClr>
                  </a:outerShdw>
                </a:effectLst>
                <a:ea typeface="+mj-ea"/>
                <a:cs typeface="+mj-cs"/>
              </a:rPr>
              <a:t>Src</a:t>
            </a:r>
            <a:r>
              <a:rPr lang="en-US" sz="3600" b="1" dirty="0">
                <a:gradFill>
                  <a:gsLst>
                    <a:gs pos="0">
                      <a:prstClr val="black"/>
                    </a:gs>
                    <a:gs pos="40000">
                      <a:prstClr val="black">
                        <a:lumMod val="75000"/>
                        <a:lumOff val="25000"/>
                      </a:prstClr>
                    </a:gs>
                    <a:gs pos="100000">
                      <a:srgbClr val="212745">
                        <a:alpha val="65000"/>
                      </a:srgbClr>
                    </a:gs>
                  </a:gsLst>
                  <a:lin ang="5400000" scaled="0"/>
                </a:gradFill>
                <a:effectLst>
                  <a:outerShdw blurRad="38100" dist="38100" dir="2700000" algn="tl">
                    <a:srgbClr val="000000">
                      <a:alpha val="43137"/>
                    </a:srgbClr>
                  </a:outerShdw>
                </a:effectLst>
                <a:ea typeface="+mj-ea"/>
                <a:cs typeface="+mj-cs"/>
              </a:rPr>
              <a:t> Kinase Inhibition: </a:t>
            </a:r>
            <a:br>
              <a:rPr lang="en-US" sz="3600" b="1" dirty="0">
                <a:gradFill>
                  <a:gsLst>
                    <a:gs pos="0">
                      <a:prstClr val="black"/>
                    </a:gs>
                    <a:gs pos="40000">
                      <a:prstClr val="black">
                        <a:lumMod val="75000"/>
                        <a:lumOff val="25000"/>
                      </a:prstClr>
                    </a:gs>
                    <a:gs pos="100000">
                      <a:srgbClr val="212745">
                        <a:alpha val="65000"/>
                      </a:srgbClr>
                    </a:gs>
                  </a:gsLst>
                  <a:lin ang="5400000" scaled="0"/>
                </a:gradFill>
                <a:effectLst>
                  <a:outerShdw blurRad="38100" dist="38100" dir="2700000" algn="tl">
                    <a:srgbClr val="000000">
                      <a:alpha val="43137"/>
                    </a:srgbClr>
                  </a:outerShdw>
                </a:effectLst>
                <a:ea typeface="+mj-ea"/>
                <a:cs typeface="+mj-cs"/>
              </a:rPr>
            </a:br>
            <a:r>
              <a:rPr lang="en-US" sz="2800" b="1" dirty="0">
                <a:gradFill>
                  <a:gsLst>
                    <a:gs pos="0">
                      <a:prstClr val="black"/>
                    </a:gs>
                    <a:gs pos="40000">
                      <a:prstClr val="black">
                        <a:lumMod val="75000"/>
                        <a:lumOff val="25000"/>
                      </a:prstClr>
                    </a:gs>
                    <a:gs pos="100000">
                      <a:srgbClr val="212745">
                        <a:alpha val="65000"/>
                      </a:srgbClr>
                    </a:gs>
                  </a:gsLst>
                  <a:lin ang="5400000" scaled="0"/>
                </a:gradFill>
                <a:effectLst>
                  <a:outerShdw blurRad="38100" dist="38100" dir="2700000" algn="tl">
                    <a:srgbClr val="000000">
                      <a:alpha val="43137"/>
                    </a:srgbClr>
                  </a:outerShdw>
                </a:effectLst>
                <a:ea typeface="+mj-ea"/>
                <a:cs typeface="+mj-cs"/>
              </a:rPr>
              <a:t>A Promising Route in Kidney Cancer Treatment</a:t>
            </a:r>
            <a:endParaRPr lang="en-US" sz="2800" dirty="0">
              <a:effectLst>
                <a:outerShdw blurRad="38100" dist="38100" dir="2700000" algn="tl">
                  <a:srgbClr val="000000">
                    <a:alpha val="43137"/>
                  </a:srgbClr>
                </a:outerShdw>
              </a:effectLst>
            </a:endParaRPr>
          </a:p>
        </p:txBody>
      </p:sp>
      <p:pic>
        <p:nvPicPr>
          <p:cNvPr id="6" name="Picture 5" descr="MSOE"/>
          <p:cNvPicPr/>
          <p:nvPr/>
        </p:nvPicPr>
        <p:blipFill>
          <a:blip r:embed="rId2" cstate="print"/>
          <a:srcRect/>
          <a:stretch>
            <a:fillRect/>
          </a:stretch>
        </p:blipFill>
        <p:spPr bwMode="auto">
          <a:xfrm>
            <a:off x="0" y="10886"/>
            <a:ext cx="990600" cy="1066800"/>
          </a:xfrm>
          <a:prstGeom prst="rect">
            <a:avLst/>
          </a:prstGeom>
          <a:noFill/>
          <a:ln w="9525">
            <a:noFill/>
            <a:miter lim="800000"/>
            <a:headEnd/>
            <a:tailEnd/>
          </a:ln>
        </p:spPr>
      </p:pic>
      <p:pic>
        <p:nvPicPr>
          <p:cNvPr id="7" name="Picture 6" descr="Return to Home Page">
            <a:hlinkClick r:id="rId3"/>
          </p:cNvPr>
          <p:cNvPicPr/>
          <p:nvPr/>
        </p:nvPicPr>
        <p:blipFill>
          <a:blip r:embed="rId4" cstate="print"/>
          <a:srcRect/>
          <a:stretch>
            <a:fillRect/>
          </a:stretch>
        </p:blipFill>
        <p:spPr bwMode="auto">
          <a:xfrm>
            <a:off x="1017814" y="0"/>
            <a:ext cx="1338943" cy="106680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378528" y="0"/>
            <a:ext cx="1219200" cy="1103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34336787"/>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3083511" cy="1143000"/>
          </a:xfrm>
        </p:spPr>
        <p:txBody>
          <a:bodyPr/>
          <a:lstStyle/>
          <a:p>
            <a:pPr marL="0" indent="0">
              <a:buNone/>
            </a:pPr>
            <a:r>
              <a:rPr lang="en-US" dirty="0" smtClean="0">
                <a:effectLst>
                  <a:outerShdw blurRad="38100" dist="38100" dir="2700000" algn="tl">
                    <a:srgbClr val="000000">
                      <a:alpha val="43137"/>
                    </a:srgbClr>
                  </a:outerShdw>
                </a:effectLst>
              </a:rPr>
              <a:t>Outline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1066800" y="1447800"/>
            <a:ext cx="7162800" cy="4572000"/>
          </a:xfrm>
        </p:spPr>
        <p:txBody>
          <a:bodyPr>
            <a:normAutofit lnSpcReduction="10000"/>
          </a:bodyPr>
          <a:lstStyle/>
          <a:p>
            <a:pPr>
              <a:buFont typeface="Wingdings" pitchFamily="2" charset="2"/>
              <a:buChar char="v"/>
            </a:pPr>
            <a:r>
              <a:rPr lang="en-US" dirty="0" smtClean="0">
                <a:latin typeface="Times New Roman" pitchFamily="18" charset="0"/>
                <a:cs typeface="Times New Roman" pitchFamily="18" charset="0"/>
              </a:rPr>
              <a:t> Overview of c-</a:t>
            </a:r>
            <a:r>
              <a:rPr lang="en-US" dirty="0" err="1" smtClean="0">
                <a:latin typeface="Times New Roman" pitchFamily="18" charset="0"/>
                <a:cs typeface="Times New Roman" pitchFamily="18" charset="0"/>
              </a:rPr>
              <a:t>Src</a:t>
            </a:r>
            <a:endParaRPr lang="en-US" dirty="0" smtClean="0">
              <a:latin typeface="Times New Roman" pitchFamily="18" charset="0"/>
              <a:cs typeface="Times New Roman" pitchFamily="18" charset="0"/>
            </a:endParaRPr>
          </a:p>
          <a:p>
            <a:pPr>
              <a:buFont typeface="Wingdings" pitchFamily="2" charset="2"/>
              <a:buChar char="v"/>
            </a:pPr>
            <a:endParaRPr lang="en-US" dirty="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 Activation/VEGF pathway</a:t>
            </a:r>
          </a:p>
          <a:p>
            <a:pPr>
              <a:buFont typeface="Wingdings" pitchFamily="2" charset="2"/>
              <a:buChar char="v"/>
            </a:pPr>
            <a:endParaRPr lang="en-US" dirty="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 A recent experiment involving c-</a:t>
            </a:r>
            <a:r>
              <a:rPr lang="en-US" dirty="0" err="1" smtClean="0">
                <a:latin typeface="Times New Roman" pitchFamily="18" charset="0"/>
                <a:cs typeface="Times New Roman" pitchFamily="18" charset="0"/>
              </a:rPr>
              <a:t>Src</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Bosutinib</a:t>
            </a:r>
            <a:endParaRPr lang="en-US" dirty="0" smtClean="0">
              <a:latin typeface="Times New Roman" pitchFamily="18" charset="0"/>
              <a:cs typeface="Times New Roman" pitchFamily="18" charset="0"/>
            </a:endParaRPr>
          </a:p>
          <a:p>
            <a:pPr marL="45720" indent="0">
              <a:buNone/>
            </a:pPr>
            <a:endParaRPr lang="en-US" dirty="0" smtClean="0">
              <a:latin typeface="Times New Roman" pitchFamily="18" charset="0"/>
              <a:cs typeface="Times New Roman" pitchFamily="18" charset="0"/>
            </a:endParaRPr>
          </a:p>
          <a:p>
            <a:pPr>
              <a:buFont typeface="Wingdings" pitchFamily="2" charset="2"/>
              <a:buChar char="v"/>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Designing potential </a:t>
            </a:r>
            <a:r>
              <a:rPr lang="en-US" dirty="0">
                <a:latin typeface="Times New Roman" pitchFamily="18" charset="0"/>
                <a:cs typeface="Times New Roman" pitchFamily="18" charset="0"/>
              </a:rPr>
              <a:t>drug molecules </a:t>
            </a:r>
          </a:p>
          <a:p>
            <a:pPr marL="45720" indent="0">
              <a:buNone/>
            </a:pPr>
            <a:endParaRPr lang="en-US" dirty="0" smtClean="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Applications of c-</a:t>
            </a:r>
            <a:r>
              <a:rPr lang="en-US" dirty="0" err="1" smtClean="0">
                <a:latin typeface="Times New Roman" pitchFamily="18" charset="0"/>
                <a:cs typeface="Times New Roman" pitchFamily="18" charset="0"/>
              </a:rPr>
              <a:t>Src</a:t>
            </a:r>
            <a:r>
              <a:rPr lang="en-US" dirty="0" smtClean="0">
                <a:latin typeface="Times New Roman" pitchFamily="18" charset="0"/>
                <a:cs typeface="Times New Roman" pitchFamily="18" charset="0"/>
              </a:rPr>
              <a:t> in teaching Biochemistry</a:t>
            </a:r>
          </a:p>
          <a:p>
            <a:pPr>
              <a:buFont typeface="Wingdings" pitchFamily="2" charset="2"/>
              <a:buChar char="v"/>
            </a:pPr>
            <a:endParaRPr lang="en-US" dirty="0" smtClean="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Conclusion</a:t>
            </a:r>
          </a:p>
        </p:txBody>
      </p:sp>
    </p:spTree>
    <p:extLst>
      <p:ext uri="{BB962C8B-B14F-4D97-AF65-F5344CB8AC3E}">
        <p14:creationId xmlns="" xmlns:p14="http://schemas.microsoft.com/office/powerpoint/2010/main" val="1683473233"/>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9441"/>
            <a:ext cx="8229600" cy="1569660"/>
          </a:xfrm>
          <a:prstGeom prst="rect">
            <a:avLst/>
          </a:prstGeom>
        </p:spPr>
        <p:txBody>
          <a:bodyPr wrap="square">
            <a:spAutoFit/>
          </a:bodyPr>
          <a:lstStyle/>
          <a:p>
            <a:pPr marL="285750" indent="-285750">
              <a:buBlip>
                <a:blip r:embed="rId2"/>
              </a:buBlip>
            </a:pPr>
            <a:r>
              <a:rPr lang="en-US" sz="1600" dirty="0">
                <a:latin typeface="Times New Roman" pitchFamily="18" charset="0"/>
                <a:cs typeface="Times New Roman" pitchFamily="18" charset="0"/>
              </a:rPr>
              <a:t>C-</a:t>
            </a:r>
            <a:r>
              <a:rPr lang="en-US" sz="1600" dirty="0" err="1">
                <a:latin typeface="Times New Roman" pitchFamily="18" charset="0"/>
                <a:cs typeface="Times New Roman" pitchFamily="18" charset="0"/>
              </a:rPr>
              <a:t>Src</a:t>
            </a:r>
            <a:r>
              <a:rPr lang="en-US" sz="1600" dirty="0">
                <a:latin typeface="Times New Roman" pitchFamily="18" charset="0"/>
                <a:cs typeface="Times New Roman" pitchFamily="18" charset="0"/>
              </a:rPr>
              <a:t> kinase is a non receptor tyrosine kinase, encoded by the c-</a:t>
            </a:r>
            <a:r>
              <a:rPr lang="en-US" sz="1600" dirty="0" err="1">
                <a:latin typeface="Times New Roman" pitchFamily="18" charset="0"/>
                <a:cs typeface="Times New Roman" pitchFamily="18" charset="0"/>
              </a:rPr>
              <a:t>Src</a:t>
            </a:r>
            <a:r>
              <a:rPr lang="en-US" sz="1600" dirty="0">
                <a:latin typeface="Times New Roman" pitchFamily="18" charset="0"/>
                <a:cs typeface="Times New Roman" pitchFamily="18" charset="0"/>
              </a:rPr>
              <a:t> (cellular-</a:t>
            </a:r>
            <a:r>
              <a:rPr lang="en-US" sz="1600" dirty="0" err="1">
                <a:latin typeface="Times New Roman" pitchFamily="18" charset="0"/>
                <a:cs typeface="Times New Roman" pitchFamily="18" charset="0"/>
              </a:rPr>
              <a:t>Src</a:t>
            </a:r>
            <a:r>
              <a:rPr lang="en-US" sz="1600" dirty="0">
                <a:latin typeface="Times New Roman" pitchFamily="18" charset="0"/>
                <a:cs typeface="Times New Roman" pitchFamily="18" charset="0"/>
              </a:rPr>
              <a:t>) gene (</a:t>
            </a:r>
            <a:r>
              <a:rPr lang="en-US" sz="1600" dirty="0" err="1">
                <a:latin typeface="Times New Roman" pitchFamily="18" charset="0"/>
                <a:cs typeface="Times New Roman" pitchFamily="18" charset="0"/>
              </a:rPr>
              <a:t>Src</a:t>
            </a:r>
            <a:r>
              <a:rPr lang="en-US" sz="1600" dirty="0">
                <a:latin typeface="Times New Roman" pitchFamily="18" charset="0"/>
                <a:cs typeface="Times New Roman" pitchFamily="18" charset="0"/>
              </a:rPr>
              <a:t> pronounced “</a:t>
            </a:r>
            <a:r>
              <a:rPr lang="en-US" sz="1600" dirty="0" err="1">
                <a:latin typeface="Times New Roman" pitchFamily="18" charset="0"/>
                <a:cs typeface="Times New Roman" pitchFamily="18" charset="0"/>
              </a:rPr>
              <a:t>sarc</a:t>
            </a:r>
            <a:r>
              <a:rPr lang="en-US" sz="1600" dirty="0">
                <a:latin typeface="Times New Roman" pitchFamily="18" charset="0"/>
                <a:cs typeface="Times New Roman" pitchFamily="18" charset="0"/>
              </a:rPr>
              <a:t>”, which is short for sarcoma, a cancer type which derives from changed connective tissue cells</a:t>
            </a:r>
            <a:r>
              <a:rPr lang="en-US" sz="1600" dirty="0" smtClean="0">
                <a:latin typeface="Times New Roman" pitchFamily="18" charset="0"/>
                <a:cs typeface="Times New Roman" pitchFamily="18" charset="0"/>
              </a:rPr>
              <a:t>)</a:t>
            </a:r>
          </a:p>
          <a:p>
            <a:pPr marL="285750" indent="-285750">
              <a:buBlip>
                <a:blip r:embed="rId2"/>
              </a:buBlip>
            </a:pPr>
            <a:endParaRPr lang="en-US" sz="1600" dirty="0" smtClean="0">
              <a:latin typeface="Times New Roman" pitchFamily="18" charset="0"/>
              <a:cs typeface="Times New Roman" pitchFamily="18" charset="0"/>
            </a:endParaRPr>
          </a:p>
          <a:p>
            <a:pPr marL="285750" indent="-285750">
              <a:buBlip>
                <a:blip r:embed="rId2"/>
              </a:buBlip>
            </a:pPr>
            <a:r>
              <a:rPr lang="en-US" sz="1600" dirty="0" smtClean="0">
                <a:latin typeface="Times New Roman" pitchFamily="18" charset="0"/>
                <a:cs typeface="Times New Roman" pitchFamily="18" charset="0"/>
              </a:rPr>
              <a:t>C-</a:t>
            </a:r>
            <a:r>
              <a:rPr lang="en-US" sz="1600" dirty="0" err="1" smtClean="0">
                <a:latin typeface="Times New Roman" pitchFamily="18" charset="0"/>
                <a:cs typeface="Times New Roman" pitchFamily="18" charset="0"/>
              </a:rPr>
              <a:t>Src</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protein acts as a signal transduction inhibitor that is a critical component of multiple signaling pathways that control cell growth, proliferation, invasion, and </a:t>
            </a:r>
            <a:r>
              <a:rPr lang="en-US" sz="1600" dirty="0" smtClean="0">
                <a:latin typeface="Times New Roman" pitchFamily="18" charset="0"/>
                <a:cs typeface="Times New Roman" pitchFamily="18" charset="0"/>
              </a:rPr>
              <a:t>apoptosis</a:t>
            </a:r>
          </a:p>
        </p:txBody>
      </p:sp>
      <p:sp>
        <p:nvSpPr>
          <p:cNvPr id="3" name="Rectangle 2"/>
          <p:cNvSpPr/>
          <p:nvPr/>
        </p:nvSpPr>
        <p:spPr>
          <a:xfrm>
            <a:off x="0" y="0"/>
            <a:ext cx="3200400" cy="769441"/>
          </a:xfrm>
          <a:prstGeom prst="rect">
            <a:avLst/>
          </a:prstGeom>
        </p:spPr>
        <p:txBody>
          <a:bodyPr wrap="square">
            <a:spAutoFit/>
          </a:bodyPr>
          <a:lstStyle/>
          <a:p>
            <a:pPr algn="ctr"/>
            <a:r>
              <a:rPr lang="en-US" sz="4400" dirty="0" smtClean="0"/>
              <a:t>Overview</a:t>
            </a:r>
            <a:endParaRPr lang="en-US" sz="4400" dirty="0"/>
          </a:p>
        </p:txBody>
      </p:sp>
      <p:sp>
        <p:nvSpPr>
          <p:cNvPr id="4" name="Rectangle 3"/>
          <p:cNvSpPr/>
          <p:nvPr/>
        </p:nvSpPr>
        <p:spPr>
          <a:xfrm>
            <a:off x="457200" y="5334000"/>
            <a:ext cx="8534400" cy="830997"/>
          </a:xfrm>
          <a:prstGeom prst="rect">
            <a:avLst/>
          </a:prstGeom>
        </p:spPr>
        <p:txBody>
          <a:bodyPr wrap="square">
            <a:spAutoFit/>
          </a:bodyPr>
          <a:lstStyle/>
          <a:p>
            <a:pPr marL="285750" indent="-285750">
              <a:buBlip>
                <a:blip r:embed="rId2"/>
              </a:buBlip>
            </a:pPr>
            <a:r>
              <a:rPr lang="en-US" sz="1600" dirty="0" smtClean="0">
                <a:latin typeface="Times New Roman" pitchFamily="18" charset="0"/>
                <a:cs typeface="Times New Roman" pitchFamily="18" charset="0"/>
              </a:rPr>
              <a:t>However, c-</a:t>
            </a:r>
            <a:r>
              <a:rPr lang="en-US" sz="1600" dirty="0" err="1" smtClean="0">
                <a:latin typeface="Times New Roman" pitchFamily="18" charset="0"/>
                <a:cs typeface="Times New Roman" pitchFamily="18" charset="0"/>
              </a:rPr>
              <a:t>Src</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is involved in a number of signaling pathways that ultimately lead to angiogenesis</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Recently derived data leads to deduction that the most important consequence of increased </a:t>
            </a:r>
            <a:r>
              <a:rPr lang="en-US" sz="1600" dirty="0" smtClean="0">
                <a:latin typeface="Times New Roman" pitchFamily="18" charset="0"/>
                <a:cs typeface="Times New Roman" pitchFamily="18" charset="0"/>
              </a:rPr>
              <a:t>c-</a:t>
            </a:r>
            <a:r>
              <a:rPr lang="en-US" sz="1600" dirty="0" err="1" smtClean="0">
                <a:latin typeface="Times New Roman" pitchFamily="18" charset="0"/>
                <a:cs typeface="Times New Roman" pitchFamily="18" charset="0"/>
              </a:rPr>
              <a:t>Src</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activity is promotion of an </a:t>
            </a:r>
            <a:r>
              <a:rPr lang="en-US" sz="1600" dirty="0" smtClean="0">
                <a:latin typeface="Times New Roman" pitchFamily="18" charset="0"/>
                <a:cs typeface="Times New Roman" pitchFamily="18" charset="0"/>
              </a:rPr>
              <a:t>aggressive phenotype</a:t>
            </a:r>
            <a:r>
              <a:rPr lang="en-US" sz="1600" dirty="0">
                <a:latin typeface="Times New Roman" pitchFamily="18" charset="0"/>
                <a:cs typeface="Times New Roman" pitchFamily="18" charset="0"/>
              </a:rPr>
              <a:t>.</a:t>
            </a:r>
          </a:p>
        </p:txBody>
      </p:sp>
      <p:pic>
        <p:nvPicPr>
          <p:cNvPr id="6" name="Picture 5" descr="2H8H.jpg"/>
          <p:cNvPicPr>
            <a:picLocks noChangeAspect="1"/>
          </p:cNvPicPr>
          <p:nvPr/>
        </p:nvPicPr>
        <p:blipFill>
          <a:blip r:embed="rId3" cstate="print"/>
          <a:stretch>
            <a:fillRect/>
          </a:stretch>
        </p:blipFill>
        <p:spPr>
          <a:xfrm>
            <a:off x="2514600" y="2362200"/>
            <a:ext cx="3738255" cy="3025985"/>
          </a:xfrm>
          <a:prstGeom prst="rect">
            <a:avLst/>
          </a:prstGeom>
        </p:spPr>
      </p:pic>
    </p:spTree>
    <p:extLst>
      <p:ext uri="{BB962C8B-B14F-4D97-AF65-F5344CB8AC3E}">
        <p14:creationId xmlns="" xmlns:p14="http://schemas.microsoft.com/office/powerpoint/2010/main" val="3017778734"/>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3400" y="4572000"/>
            <a:ext cx="8458200" cy="1569660"/>
          </a:xfrm>
          <a:prstGeom prst="rect">
            <a:avLst/>
          </a:prstGeom>
        </p:spPr>
        <p:txBody>
          <a:bodyPr wrap="square">
            <a:spAutoFit/>
          </a:bodyPr>
          <a:lstStyle/>
          <a:p>
            <a:pPr marL="285750" indent="-285750">
              <a:buBlip>
                <a:blip r:embed="rId2"/>
              </a:buBlip>
            </a:pPr>
            <a:r>
              <a:rPr lang="en-US" sz="1600" dirty="0">
                <a:latin typeface="Times New Roman" pitchFamily="18" charset="0"/>
                <a:cs typeface="Times New Roman" pitchFamily="18" charset="0"/>
              </a:rPr>
              <a:t>In the inactive form of c-</a:t>
            </a:r>
            <a:r>
              <a:rPr lang="en-US" sz="1600" dirty="0" err="1">
                <a:latin typeface="Times New Roman" pitchFamily="18" charset="0"/>
                <a:cs typeface="Times New Roman" pitchFamily="18" charset="0"/>
              </a:rPr>
              <a:t>Src</a:t>
            </a:r>
            <a:r>
              <a:rPr lang="en-US" sz="1600" dirty="0">
                <a:latin typeface="Times New Roman" pitchFamily="18" charset="0"/>
                <a:cs typeface="Times New Roman" pitchFamily="18" charset="0"/>
              </a:rPr>
              <a:t>, Tyr527 is phosphorylated and binds to the SH2 domain</a:t>
            </a:r>
          </a:p>
          <a:p>
            <a:endParaRPr lang="en-US" sz="1600" dirty="0" smtClean="0">
              <a:latin typeface="Times New Roman" pitchFamily="18" charset="0"/>
              <a:cs typeface="Times New Roman" pitchFamily="18" charset="0"/>
            </a:endParaRPr>
          </a:p>
          <a:p>
            <a:pPr marL="285750" indent="-285750">
              <a:buBlip>
                <a:blip r:embed="rId2"/>
              </a:buBlip>
            </a:pPr>
            <a:r>
              <a:rPr lang="en-US" sz="1600" dirty="0">
                <a:latin typeface="Times New Roman" pitchFamily="18" charset="0"/>
                <a:cs typeface="Times New Roman" pitchFamily="18" charset="0"/>
              </a:rPr>
              <a:t>Tyr416 is dephosphorylated, and the SH3 domain is engaged with the SH2 kinase linker.</a:t>
            </a:r>
          </a:p>
          <a:p>
            <a:endParaRPr lang="en-US" sz="1600" dirty="0" smtClean="0">
              <a:latin typeface="Times New Roman" pitchFamily="18" charset="0"/>
              <a:cs typeface="Times New Roman" pitchFamily="18" charset="0"/>
            </a:endParaRPr>
          </a:p>
          <a:p>
            <a:pPr marL="285750" indent="-285750">
              <a:buBlip>
                <a:blip r:embed="rId2"/>
              </a:buBlip>
            </a:pPr>
            <a:r>
              <a:rPr lang="en-US" sz="1600" dirty="0">
                <a:latin typeface="Times New Roman" pitchFamily="18" charset="0"/>
                <a:cs typeface="Times New Roman" pitchFamily="18" charset="0"/>
              </a:rPr>
              <a:t>C-</a:t>
            </a:r>
            <a:r>
              <a:rPr lang="en-US" sz="1600" dirty="0" err="1">
                <a:latin typeface="Times New Roman" pitchFamily="18" charset="0"/>
                <a:cs typeface="Times New Roman" pitchFamily="18" charset="0"/>
              </a:rPr>
              <a:t>Src</a:t>
            </a:r>
            <a:r>
              <a:rPr lang="en-US" sz="1600" dirty="0">
                <a:latin typeface="Times New Roman" pitchFamily="18" charset="0"/>
                <a:cs typeface="Times New Roman" pitchFamily="18" charset="0"/>
              </a:rPr>
              <a:t> is activated by </a:t>
            </a:r>
            <a:r>
              <a:rPr lang="en-US" sz="1600" dirty="0" err="1">
                <a:latin typeface="Times New Roman" pitchFamily="18" charset="0"/>
                <a:cs typeface="Times New Roman" pitchFamily="18" charset="0"/>
              </a:rPr>
              <a:t>dephosphorylation</a:t>
            </a:r>
            <a:r>
              <a:rPr lang="en-US" sz="1600" dirty="0">
                <a:latin typeface="Times New Roman" pitchFamily="18" charset="0"/>
                <a:cs typeface="Times New Roman" pitchFamily="18" charset="0"/>
              </a:rPr>
              <a:t> of Tyr527 which leads to an “open” conformation, allowing </a:t>
            </a:r>
            <a:r>
              <a:rPr lang="en-US" sz="1600" dirty="0" err="1">
                <a:latin typeface="Times New Roman" pitchFamily="18" charset="0"/>
                <a:cs typeface="Times New Roman" pitchFamily="18" charset="0"/>
              </a:rPr>
              <a:t>autophosphorylation</a:t>
            </a:r>
            <a:r>
              <a:rPr lang="en-US" sz="1600" dirty="0">
                <a:latin typeface="Times New Roman" pitchFamily="18" charset="0"/>
                <a:cs typeface="Times New Roman" pitchFamily="18" charset="0"/>
              </a:rPr>
              <a:t> of Tyr416 and interaction of c-</a:t>
            </a:r>
            <a:r>
              <a:rPr lang="en-US" sz="1600" dirty="0" err="1">
                <a:latin typeface="Times New Roman" pitchFamily="18" charset="0"/>
                <a:cs typeface="Times New Roman" pitchFamily="18" charset="0"/>
              </a:rPr>
              <a:t>Src</a:t>
            </a:r>
            <a:r>
              <a:rPr lang="en-US" sz="1600" dirty="0">
                <a:latin typeface="Times New Roman" pitchFamily="18" charset="0"/>
                <a:cs typeface="Times New Roman" pitchFamily="18" charset="0"/>
              </a:rPr>
              <a:t> with  substrates</a:t>
            </a:r>
          </a:p>
        </p:txBody>
      </p:sp>
      <p:pic>
        <p:nvPicPr>
          <p:cNvPr id="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1530176"/>
            <a:ext cx="2895600" cy="2426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216751" y="3943521"/>
            <a:ext cx="2443298" cy="415498"/>
          </a:xfrm>
          <a:prstGeom prst="rect">
            <a:avLst/>
          </a:prstGeom>
        </p:spPr>
        <p:txBody>
          <a:bodyPr wrap="none">
            <a:spAutoFit/>
          </a:bodyPr>
          <a:lstStyle/>
          <a:p>
            <a:pPr algn="ctr"/>
            <a:r>
              <a:rPr lang="en-US" sz="1050" dirty="0" err="1">
                <a:latin typeface="Times New Roman" pitchFamily="18" charset="0"/>
                <a:cs typeface="Times New Roman" pitchFamily="18" charset="0"/>
              </a:rPr>
              <a:t>Involment</a:t>
            </a:r>
            <a:r>
              <a:rPr lang="en-US" sz="1050" dirty="0">
                <a:latin typeface="Times New Roman" pitchFamily="18" charset="0"/>
                <a:cs typeface="Times New Roman" pitchFamily="18" charset="0"/>
              </a:rPr>
              <a:t> of c-</a:t>
            </a:r>
            <a:r>
              <a:rPr lang="en-US" sz="1050" dirty="0" err="1">
                <a:latin typeface="Times New Roman" pitchFamily="18" charset="0"/>
                <a:cs typeface="Times New Roman" pitchFamily="18" charset="0"/>
              </a:rPr>
              <a:t>Src</a:t>
            </a:r>
            <a:r>
              <a:rPr lang="en-US" sz="1050" dirty="0">
                <a:latin typeface="Times New Roman" pitchFamily="18" charset="0"/>
                <a:cs typeface="Times New Roman" pitchFamily="18" charset="0"/>
              </a:rPr>
              <a:t> in the VEGF pathway </a:t>
            </a:r>
            <a:endParaRPr lang="en-US" sz="1050" dirty="0" smtClean="0">
              <a:latin typeface="Times New Roman" pitchFamily="18" charset="0"/>
              <a:cs typeface="Times New Roman" pitchFamily="18" charset="0"/>
            </a:endParaRPr>
          </a:p>
          <a:p>
            <a:pPr algn="ctr"/>
            <a:r>
              <a:rPr lang="en-US" sz="1050" i="1" dirty="0" err="1" smtClean="0">
                <a:latin typeface="Times New Roman" pitchFamily="18" charset="0"/>
                <a:cs typeface="Times New Roman" pitchFamily="18" charset="0"/>
              </a:rPr>
              <a:t>SABiosciences</a:t>
            </a:r>
            <a:r>
              <a:rPr lang="en-US" sz="1050" i="1" dirty="0">
                <a:latin typeface="Times New Roman" pitchFamily="18" charset="0"/>
                <a:cs typeface="Times New Roman" pitchFamily="18" charset="0"/>
              </a:rPr>
              <a:t>, ProteinLounge.com</a:t>
            </a:r>
          </a:p>
        </p:txBody>
      </p:sp>
      <p:pic>
        <p:nvPicPr>
          <p:cNvPr id="1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91100" y="1530177"/>
            <a:ext cx="2628900" cy="231554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4019550" y="3839253"/>
            <a:ext cx="4572000" cy="400110"/>
          </a:xfrm>
          <a:prstGeom prst="rect">
            <a:avLst/>
          </a:prstGeom>
        </p:spPr>
        <p:txBody>
          <a:bodyPr>
            <a:spAutoFit/>
          </a:bodyPr>
          <a:lstStyle/>
          <a:p>
            <a:pPr algn="ctr"/>
            <a:r>
              <a:rPr lang="en-US" sz="1000" dirty="0" smtClean="0">
                <a:latin typeface="Times New Roman" pitchFamily="18" charset="0"/>
                <a:cs typeface="Times New Roman" pitchFamily="18" charset="0"/>
              </a:rPr>
              <a:t>Auto phosphorylation  &amp;  Activation of  C-</a:t>
            </a:r>
            <a:r>
              <a:rPr lang="en-US" sz="1000" dirty="0" err="1" smtClean="0">
                <a:latin typeface="Times New Roman" pitchFamily="18" charset="0"/>
                <a:cs typeface="Times New Roman" pitchFamily="18" charset="0"/>
              </a:rPr>
              <a:t>Src</a:t>
            </a:r>
            <a:endParaRPr lang="en-US" sz="1000" dirty="0" smtClean="0">
              <a:latin typeface="Times New Roman" pitchFamily="18" charset="0"/>
              <a:cs typeface="Times New Roman" pitchFamily="18" charset="0"/>
            </a:endParaRPr>
          </a:p>
          <a:p>
            <a:pPr algn="ctr"/>
            <a:r>
              <a:rPr lang="en-US" sz="1000" i="1" dirty="0" err="1" smtClean="0">
                <a:latin typeface="Times New Roman" pitchFamily="18" charset="0"/>
                <a:cs typeface="Times New Roman" pitchFamily="18" charset="0"/>
              </a:rPr>
              <a:t>Rucchi</a:t>
            </a:r>
            <a:r>
              <a:rPr lang="en-US" sz="1000" i="1" dirty="0" smtClean="0">
                <a:latin typeface="Times New Roman" pitchFamily="18" charset="0"/>
                <a:cs typeface="Times New Roman" pitchFamily="18" charset="0"/>
              </a:rPr>
              <a:t> </a:t>
            </a:r>
            <a:r>
              <a:rPr lang="en-US" sz="1000" i="1" dirty="0">
                <a:latin typeface="Times New Roman" pitchFamily="18" charset="0"/>
                <a:cs typeface="Times New Roman" pitchFamily="18" charset="0"/>
              </a:rPr>
              <a:t>N et al, Anti-cancer agents in Med </a:t>
            </a:r>
            <a:r>
              <a:rPr lang="en-US" sz="1000" i="1" dirty="0" err="1">
                <a:latin typeface="Times New Roman" pitchFamily="18" charset="0"/>
                <a:cs typeface="Times New Roman" pitchFamily="18" charset="0"/>
              </a:rPr>
              <a:t>Chem</a:t>
            </a:r>
            <a:r>
              <a:rPr lang="en-US" sz="1000" i="1" dirty="0">
                <a:latin typeface="Times New Roman" pitchFamily="18" charset="0"/>
                <a:cs typeface="Times New Roman" pitchFamily="18" charset="0"/>
              </a:rPr>
              <a:t>, 2008, 8, 342</a:t>
            </a:r>
          </a:p>
        </p:txBody>
      </p:sp>
      <p:cxnSp>
        <p:nvCxnSpPr>
          <p:cNvPr id="3" name="Straight Arrow Connector 2"/>
          <p:cNvCxnSpPr/>
          <p:nvPr/>
        </p:nvCxnSpPr>
        <p:spPr>
          <a:xfrm flipV="1">
            <a:off x="1219200" y="2209800"/>
            <a:ext cx="9144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33400" y="800100"/>
            <a:ext cx="8458200" cy="584775"/>
          </a:xfrm>
          <a:prstGeom prst="rect">
            <a:avLst/>
          </a:prstGeom>
        </p:spPr>
        <p:txBody>
          <a:bodyPr wrap="square">
            <a:spAutoFit/>
          </a:bodyPr>
          <a:lstStyle/>
          <a:p>
            <a:pPr marL="285750" indent="-285750">
              <a:buBlip>
                <a:blip r:embed="rId2"/>
              </a:buBlip>
            </a:pPr>
            <a:r>
              <a:rPr lang="en-US" sz="1600" dirty="0">
                <a:latin typeface="Times New Roman" pitchFamily="18" charset="0"/>
                <a:cs typeface="Times New Roman" pitchFamily="18" charset="0"/>
              </a:rPr>
              <a:t>One of the signaling pathways that c-</a:t>
            </a:r>
            <a:r>
              <a:rPr lang="en-US" sz="1600" dirty="0" err="1">
                <a:latin typeface="Times New Roman" pitchFamily="18" charset="0"/>
                <a:cs typeface="Times New Roman" pitchFamily="18" charset="0"/>
              </a:rPr>
              <a:t>Src</a:t>
            </a:r>
            <a:r>
              <a:rPr lang="en-US" sz="1600" dirty="0">
                <a:latin typeface="Times New Roman" pitchFamily="18" charset="0"/>
                <a:cs typeface="Times New Roman" pitchFamily="18" charset="0"/>
              </a:rPr>
              <a:t> is involved in is the VEGF (Vascular Endothelial Growth Factor)</a:t>
            </a:r>
          </a:p>
        </p:txBody>
      </p:sp>
      <p:sp>
        <p:nvSpPr>
          <p:cNvPr id="18" name="Rectangle 17"/>
          <p:cNvSpPr/>
          <p:nvPr/>
        </p:nvSpPr>
        <p:spPr>
          <a:xfrm>
            <a:off x="0" y="0"/>
            <a:ext cx="4762500" cy="769441"/>
          </a:xfrm>
          <a:prstGeom prst="rect">
            <a:avLst/>
          </a:prstGeom>
        </p:spPr>
        <p:txBody>
          <a:bodyPr wrap="square">
            <a:spAutoFit/>
          </a:bodyPr>
          <a:lstStyle/>
          <a:p>
            <a:pPr algn="ctr"/>
            <a:r>
              <a:rPr lang="en-US" sz="4400" dirty="0" smtClean="0"/>
              <a:t>Activation/VEGF</a:t>
            </a:r>
            <a:endParaRPr lang="en-US" sz="4400" dirty="0"/>
          </a:p>
        </p:txBody>
      </p:sp>
    </p:spTree>
    <p:extLst>
      <p:ext uri="{BB962C8B-B14F-4D97-AF65-F5344CB8AC3E}">
        <p14:creationId xmlns="" xmlns:p14="http://schemas.microsoft.com/office/powerpoint/2010/main" val="295570351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14375"/>
            <a:ext cx="8077200" cy="830997"/>
          </a:xfrm>
          <a:prstGeom prst="rect">
            <a:avLst/>
          </a:prstGeom>
        </p:spPr>
        <p:txBody>
          <a:bodyPr wrap="square">
            <a:spAutoFit/>
          </a:bodyPr>
          <a:lstStyle/>
          <a:p>
            <a:pPr marL="285750" indent="-285750">
              <a:buBlip>
                <a:blip r:embed="rId2"/>
              </a:buBlip>
            </a:pPr>
            <a:r>
              <a:rPr lang="en-US" sz="1600" dirty="0">
                <a:latin typeface="Times New Roman" pitchFamily="18" charset="0"/>
                <a:cs typeface="Times New Roman" pitchFamily="18" charset="0"/>
              </a:rPr>
              <a:t>Inhibition of c-</a:t>
            </a:r>
            <a:r>
              <a:rPr lang="en-US" sz="1600" dirty="0" err="1">
                <a:latin typeface="Times New Roman" pitchFamily="18" charset="0"/>
                <a:cs typeface="Times New Roman" pitchFamily="18" charset="0"/>
              </a:rPr>
              <a:t>Src</a:t>
            </a:r>
            <a:r>
              <a:rPr lang="en-US" sz="1600" dirty="0">
                <a:latin typeface="Times New Roman" pitchFamily="18" charset="0"/>
                <a:cs typeface="Times New Roman" pitchFamily="18" charset="0"/>
              </a:rPr>
              <a:t> can be used as a way of regulating cell growth, ultimately resulting in cancer treatment. </a:t>
            </a:r>
            <a:r>
              <a:rPr lang="en-US" sz="1600" dirty="0" err="1" smtClean="0">
                <a:latin typeface="Times New Roman" pitchFamily="18" charset="0"/>
                <a:cs typeface="Times New Roman" pitchFamily="18" charset="0"/>
              </a:rPr>
              <a:t>Dasatinib</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and </a:t>
            </a:r>
            <a:r>
              <a:rPr lang="en-US" sz="1600" dirty="0" err="1">
                <a:latin typeface="Times New Roman" pitchFamily="18" charset="0"/>
                <a:cs typeface="Times New Roman" pitchFamily="18" charset="0"/>
              </a:rPr>
              <a:t>Bosutinib</a:t>
            </a:r>
            <a:r>
              <a:rPr lang="en-US" sz="1600" dirty="0">
                <a:latin typeface="Times New Roman" pitchFamily="18" charset="0"/>
                <a:cs typeface="Times New Roman" pitchFamily="18" charset="0"/>
              </a:rPr>
              <a:t> are some examples of drug compounds that inhibit the </a:t>
            </a:r>
            <a:r>
              <a:rPr lang="en-US" sz="1600" dirty="0" err="1">
                <a:latin typeface="Times New Roman" pitchFamily="18" charset="0"/>
                <a:cs typeface="Times New Roman" pitchFamily="18" charset="0"/>
              </a:rPr>
              <a:t>autophosphorylation</a:t>
            </a:r>
            <a:r>
              <a:rPr lang="en-US" sz="1600" dirty="0">
                <a:latin typeface="Times New Roman" pitchFamily="18" charset="0"/>
                <a:cs typeface="Times New Roman" pitchFamily="18" charset="0"/>
              </a:rPr>
              <a:t> of c-</a:t>
            </a:r>
            <a:r>
              <a:rPr lang="en-US" sz="1600" dirty="0" err="1">
                <a:latin typeface="Times New Roman" pitchFamily="18" charset="0"/>
                <a:cs typeface="Times New Roman" pitchFamily="18" charset="0"/>
              </a:rPr>
              <a:t>Src</a:t>
            </a:r>
            <a:r>
              <a:rPr lang="en-US" sz="1600" dirty="0">
                <a:latin typeface="Times New Roman" pitchFamily="18" charset="0"/>
                <a:cs typeface="Times New Roman" pitchFamily="18" charset="0"/>
              </a:rPr>
              <a:t>, resulting in inhibition of cell growth and </a:t>
            </a:r>
            <a:r>
              <a:rPr lang="en-US" sz="1600">
                <a:latin typeface="Times New Roman" pitchFamily="18" charset="0"/>
                <a:cs typeface="Times New Roman" pitchFamily="18" charset="0"/>
              </a:rPr>
              <a:t>apoptosis </a:t>
            </a:r>
            <a:r>
              <a:rPr lang="en-US" sz="160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599" y="1769531"/>
            <a:ext cx="3623040" cy="2895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18019" y="1802189"/>
            <a:ext cx="2730579" cy="26440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68830" y="4449688"/>
            <a:ext cx="3919998" cy="430887"/>
          </a:xfrm>
          <a:prstGeom prst="rect">
            <a:avLst/>
          </a:prstGeom>
        </p:spPr>
        <p:txBody>
          <a:bodyPr wrap="square">
            <a:spAutoFit/>
          </a:bodyPr>
          <a:lstStyle/>
          <a:p>
            <a:pPr algn="ctr"/>
            <a:r>
              <a:rPr lang="en-US" sz="1100" dirty="0">
                <a:latin typeface="Times New Roman" pitchFamily="18" charset="0"/>
                <a:cs typeface="Times New Roman" pitchFamily="18" charset="0"/>
              </a:rPr>
              <a:t>Effect of c-</a:t>
            </a:r>
            <a:r>
              <a:rPr lang="en-US" sz="1100" dirty="0" err="1">
                <a:latin typeface="Times New Roman" pitchFamily="18" charset="0"/>
                <a:cs typeface="Times New Roman" pitchFamily="18" charset="0"/>
              </a:rPr>
              <a:t>Src</a:t>
            </a: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 and treatment with </a:t>
            </a:r>
            <a:r>
              <a:rPr lang="en-US" sz="1100" b="1" dirty="0" smtClean="0">
                <a:latin typeface="Times New Roman" pitchFamily="18" charset="0"/>
                <a:cs typeface="Times New Roman" pitchFamily="18" charset="0"/>
              </a:rPr>
              <a:t>SKI-606</a:t>
            </a:r>
            <a:r>
              <a:rPr lang="en-US" sz="1100" dirty="0" smtClean="0">
                <a:latin typeface="Times New Roman" pitchFamily="18" charset="0"/>
                <a:cs typeface="Times New Roman" pitchFamily="18" charset="0"/>
              </a:rPr>
              <a:t> on </a:t>
            </a:r>
            <a:r>
              <a:rPr lang="en-US" sz="1100" dirty="0">
                <a:latin typeface="Times New Roman" pitchFamily="18" charset="0"/>
                <a:cs typeface="Times New Roman" pitchFamily="18" charset="0"/>
              </a:rPr>
              <a:t>renal </a:t>
            </a:r>
            <a:r>
              <a:rPr lang="en-US" sz="1100" dirty="0" smtClean="0">
                <a:latin typeface="Times New Roman" pitchFamily="18" charset="0"/>
                <a:cs typeface="Times New Roman" pitchFamily="18" charset="0"/>
              </a:rPr>
              <a:t>size</a:t>
            </a:r>
            <a:endParaRPr lang="en-US" sz="1100" i="1" dirty="0" smtClean="0">
              <a:latin typeface="Times New Roman" pitchFamily="18" charset="0"/>
              <a:cs typeface="Times New Roman" pitchFamily="18" charset="0"/>
            </a:endParaRPr>
          </a:p>
          <a:p>
            <a:pPr algn="ctr"/>
            <a:r>
              <a:rPr lang="en-US" sz="1100" i="1" dirty="0" smtClean="0">
                <a:latin typeface="Times New Roman" pitchFamily="18" charset="0"/>
                <a:cs typeface="Times New Roman" pitchFamily="18" charset="0"/>
              </a:rPr>
              <a:t>J. Am. Soc. </a:t>
            </a:r>
            <a:r>
              <a:rPr lang="en-US" sz="1100" i="1" dirty="0" err="1" smtClean="0">
                <a:latin typeface="Times New Roman" pitchFamily="18" charset="0"/>
                <a:cs typeface="Times New Roman" pitchFamily="18" charset="0"/>
              </a:rPr>
              <a:t>Nephrol</a:t>
            </a:r>
            <a:r>
              <a:rPr lang="en-US" sz="1100" i="1" dirty="0" smtClean="0">
                <a:latin typeface="Times New Roman" pitchFamily="18" charset="0"/>
                <a:cs typeface="Times New Roman" pitchFamily="18" charset="0"/>
              </a:rPr>
              <a:t>, </a:t>
            </a:r>
            <a:r>
              <a:rPr lang="en-US" sz="1100" b="1" i="1" dirty="0" smtClean="0">
                <a:latin typeface="Times New Roman" pitchFamily="18" charset="0"/>
                <a:cs typeface="Times New Roman" pitchFamily="18" charset="0"/>
              </a:rPr>
              <a:t>2008</a:t>
            </a:r>
            <a:r>
              <a:rPr lang="en-US" sz="1100" i="1" dirty="0" smtClean="0">
                <a:latin typeface="Times New Roman" pitchFamily="18" charset="0"/>
                <a:cs typeface="Times New Roman" pitchFamily="18" charset="0"/>
              </a:rPr>
              <a:t>, 19: 1331 - 1341</a:t>
            </a:r>
            <a:endParaRPr lang="en-US" sz="1100" i="1" dirty="0">
              <a:latin typeface="Times New Roman" pitchFamily="18" charset="0"/>
              <a:cs typeface="Times New Roman" pitchFamily="18" charset="0"/>
            </a:endParaRPr>
          </a:p>
        </p:txBody>
      </p:sp>
      <p:sp>
        <p:nvSpPr>
          <p:cNvPr id="5" name="Rectangle 4"/>
          <p:cNvSpPr/>
          <p:nvPr/>
        </p:nvSpPr>
        <p:spPr>
          <a:xfrm>
            <a:off x="304800" y="4953000"/>
            <a:ext cx="7903029" cy="1569660"/>
          </a:xfrm>
          <a:prstGeom prst="rect">
            <a:avLst/>
          </a:prstGeom>
        </p:spPr>
        <p:txBody>
          <a:bodyPr wrap="square">
            <a:spAutoFit/>
          </a:bodyPr>
          <a:lstStyle/>
          <a:p>
            <a:pPr marL="285750" indent="-285750">
              <a:buBlip>
                <a:blip r:embed="rId2"/>
              </a:buBlip>
            </a:pPr>
            <a:r>
              <a:rPr lang="en-US" sz="1600" dirty="0" err="1">
                <a:latin typeface="Times New Roman" pitchFamily="18" charset="0"/>
                <a:cs typeface="Times New Roman" pitchFamily="18" charset="0"/>
              </a:rPr>
              <a:t>Bpk</a:t>
            </a:r>
            <a:r>
              <a:rPr lang="en-US" sz="1600" dirty="0">
                <a:latin typeface="Times New Roman" pitchFamily="18" charset="0"/>
                <a:cs typeface="Times New Roman" pitchFamily="18" charset="0"/>
              </a:rPr>
              <a:t> (cystic) and BALB/c pups received SKI-606 (</a:t>
            </a:r>
            <a:r>
              <a:rPr lang="en-US" sz="1600" dirty="0" err="1">
                <a:latin typeface="Times New Roman" pitchFamily="18" charset="0"/>
                <a:cs typeface="Times New Roman" pitchFamily="18" charset="0"/>
              </a:rPr>
              <a:t>Bosutinib</a:t>
            </a:r>
            <a:r>
              <a:rPr lang="en-US" sz="1600" dirty="0">
                <a:latin typeface="Times New Roman" pitchFamily="18" charset="0"/>
                <a:cs typeface="Times New Roman" pitchFamily="18" charset="0"/>
              </a:rPr>
              <a:t>) at 30 mg/kg per day by </a:t>
            </a:r>
            <a:r>
              <a:rPr lang="en-US" sz="1600" dirty="0" err="1">
                <a:latin typeface="Times New Roman" pitchFamily="18" charset="0"/>
                <a:cs typeface="Times New Roman" pitchFamily="18" charset="0"/>
              </a:rPr>
              <a:t>i.p</a:t>
            </a:r>
            <a:r>
              <a:rPr lang="en-US" sz="1600" dirty="0">
                <a:latin typeface="Times New Roman" pitchFamily="18" charset="0"/>
                <a:cs typeface="Times New Roman" pitchFamily="18" charset="0"/>
              </a:rPr>
              <a:t>., starting at PN7 (postnatal day 7). Animals were treated from PN7 to PN20 (14 doses). </a:t>
            </a:r>
            <a:r>
              <a:rPr lang="en-US" sz="1600" dirty="0" smtClean="0">
                <a:latin typeface="Times New Roman" pitchFamily="18" charset="0"/>
                <a:cs typeface="Times New Roman" pitchFamily="18" charset="0"/>
              </a:rPr>
              <a:t>Kidney tissues </a:t>
            </a:r>
            <a:r>
              <a:rPr lang="en-US" sz="1600" dirty="0">
                <a:latin typeface="Times New Roman" pitchFamily="18" charset="0"/>
                <a:cs typeface="Times New Roman" pitchFamily="18" charset="0"/>
              </a:rPr>
              <a:t>were routinely harvested at </a:t>
            </a:r>
            <a:r>
              <a:rPr lang="en-US" sz="1600" dirty="0" smtClean="0">
                <a:latin typeface="Times New Roman" pitchFamily="18" charset="0"/>
                <a:cs typeface="Times New Roman" pitchFamily="18" charset="0"/>
              </a:rPr>
              <a:t>PN21.</a:t>
            </a:r>
          </a:p>
          <a:p>
            <a:endParaRPr lang="en-US" sz="1600" dirty="0">
              <a:latin typeface="Times New Roman" pitchFamily="18" charset="0"/>
              <a:cs typeface="Times New Roman" pitchFamily="18" charset="0"/>
            </a:endParaRPr>
          </a:p>
          <a:p>
            <a:pPr marL="285750" indent="-285750">
              <a:buBlip>
                <a:blip r:embed="rId2"/>
              </a:buBlip>
            </a:pPr>
            <a:r>
              <a:rPr lang="en-US" sz="1600" dirty="0">
                <a:latin typeface="Times New Roman" pitchFamily="18" charset="0"/>
                <a:cs typeface="Times New Roman" pitchFamily="18" charset="0"/>
              </a:rPr>
              <a:t>Reduction in renal </a:t>
            </a:r>
            <a:r>
              <a:rPr lang="en-US" sz="1600" dirty="0" err="1">
                <a:latin typeface="Times New Roman" pitchFamily="18" charset="0"/>
                <a:cs typeface="Times New Roman" pitchFamily="18" charset="0"/>
              </a:rPr>
              <a:t>Src</a:t>
            </a:r>
            <a:r>
              <a:rPr lang="en-US" sz="1600" dirty="0">
                <a:latin typeface="Times New Roman" pitchFamily="18" charset="0"/>
                <a:cs typeface="Times New Roman" pitchFamily="18" charset="0"/>
              </a:rPr>
              <a:t> activity with SKI-606 treatment results in significant reduction in cystic kidney size.</a:t>
            </a:r>
          </a:p>
        </p:txBody>
      </p:sp>
      <p:sp>
        <p:nvSpPr>
          <p:cNvPr id="6" name="Rectangle 5"/>
          <p:cNvSpPr/>
          <p:nvPr/>
        </p:nvSpPr>
        <p:spPr>
          <a:xfrm>
            <a:off x="685799" y="4491647"/>
            <a:ext cx="4432220" cy="261610"/>
          </a:xfrm>
          <a:prstGeom prst="rect">
            <a:avLst/>
          </a:prstGeom>
        </p:spPr>
        <p:txBody>
          <a:bodyPr wrap="square">
            <a:spAutoFit/>
          </a:bodyPr>
          <a:lstStyle/>
          <a:p>
            <a:r>
              <a:rPr lang="en-US" sz="1100" i="1" dirty="0" err="1" smtClean="0">
                <a:latin typeface="Times New Roman" pitchFamily="18" charset="0"/>
                <a:cs typeface="Times New Roman" pitchFamily="18" charset="0"/>
              </a:rPr>
              <a:t>Boschelli</a:t>
            </a:r>
            <a:r>
              <a:rPr lang="en-US" sz="1100" i="1" dirty="0" smtClean="0">
                <a:latin typeface="Times New Roman" pitchFamily="18" charset="0"/>
                <a:cs typeface="Times New Roman" pitchFamily="18" charset="0"/>
              </a:rPr>
              <a:t> </a:t>
            </a:r>
            <a:r>
              <a:rPr lang="en-US" sz="1100" i="1" dirty="0">
                <a:latin typeface="Times New Roman" pitchFamily="18" charset="0"/>
                <a:cs typeface="Times New Roman" pitchFamily="18" charset="0"/>
              </a:rPr>
              <a:t>DH, </a:t>
            </a:r>
            <a:r>
              <a:rPr lang="en-US" sz="1100" i="1" dirty="0" err="1">
                <a:latin typeface="Times New Roman" pitchFamily="18" charset="0"/>
                <a:cs typeface="Times New Roman" pitchFamily="18" charset="0"/>
              </a:rPr>
              <a:t>Boschelli</a:t>
            </a:r>
            <a:r>
              <a:rPr lang="en-US" sz="1100" i="1" dirty="0">
                <a:latin typeface="Times New Roman" pitchFamily="18" charset="0"/>
                <a:cs typeface="Times New Roman" pitchFamily="18" charset="0"/>
              </a:rPr>
              <a:t> F. </a:t>
            </a:r>
            <a:r>
              <a:rPr lang="en-US" sz="1100" i="1" dirty="0" err="1">
                <a:latin typeface="Times New Roman" pitchFamily="18" charset="0"/>
                <a:cs typeface="Times New Roman" pitchFamily="18" charset="0"/>
              </a:rPr>
              <a:t>Bosutinib</a:t>
            </a:r>
            <a:r>
              <a:rPr lang="en-US" sz="1100" i="1" dirty="0">
                <a:latin typeface="Times New Roman" pitchFamily="18" charset="0"/>
                <a:cs typeface="Times New Roman" pitchFamily="18" charset="0"/>
              </a:rPr>
              <a:t> Drugs Fut. (</a:t>
            </a:r>
            <a:r>
              <a:rPr lang="en-US" sz="1100" b="1" i="1" dirty="0">
                <a:latin typeface="Times New Roman" pitchFamily="18" charset="0"/>
                <a:cs typeface="Times New Roman" pitchFamily="18" charset="0"/>
              </a:rPr>
              <a:t>2007</a:t>
            </a:r>
            <a:r>
              <a:rPr lang="en-US" sz="1100" i="1" dirty="0">
                <a:latin typeface="Times New Roman" pitchFamily="18" charset="0"/>
                <a:cs typeface="Times New Roman" pitchFamily="18" charset="0"/>
              </a:rPr>
              <a:t>) 32 (6): 481. </a:t>
            </a:r>
          </a:p>
        </p:txBody>
      </p:sp>
      <p:sp>
        <p:nvSpPr>
          <p:cNvPr id="8" name="Rectangle 7"/>
          <p:cNvSpPr/>
          <p:nvPr/>
        </p:nvSpPr>
        <p:spPr>
          <a:xfrm>
            <a:off x="-1" y="0"/>
            <a:ext cx="5410201" cy="769441"/>
          </a:xfrm>
          <a:prstGeom prst="rect">
            <a:avLst/>
          </a:prstGeom>
        </p:spPr>
        <p:txBody>
          <a:bodyPr wrap="square">
            <a:spAutoFit/>
          </a:bodyPr>
          <a:lstStyle/>
          <a:p>
            <a:pPr algn="ctr"/>
            <a:r>
              <a:rPr lang="en-US" sz="4400" dirty="0" smtClean="0"/>
              <a:t>Recent Experiment</a:t>
            </a:r>
            <a:endParaRPr lang="en-US" sz="4400" dirty="0"/>
          </a:p>
        </p:txBody>
      </p:sp>
    </p:spTree>
    <p:extLst>
      <p:ext uri="{BB962C8B-B14F-4D97-AF65-F5344CB8AC3E}">
        <p14:creationId xmlns="" xmlns:p14="http://schemas.microsoft.com/office/powerpoint/2010/main" val="1395288263"/>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46210" y="1598722"/>
            <a:ext cx="2633663" cy="2511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866" y="1930198"/>
            <a:ext cx="4691609" cy="4013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89011" y="912922"/>
            <a:ext cx="2819400" cy="523220"/>
          </a:xfrm>
          <a:prstGeom prst="rect">
            <a:avLst/>
          </a:prstGeom>
        </p:spPr>
        <p:txBody>
          <a:bodyPr wrap="square">
            <a:spAutoFit/>
          </a:bodyPr>
          <a:lstStyle/>
          <a:p>
            <a:pPr marL="171450" indent="-171450">
              <a:buBlip>
                <a:blip r:embed="rId4"/>
              </a:buBlip>
            </a:pPr>
            <a:r>
              <a:rPr lang="en-US" sz="1400" dirty="0">
                <a:latin typeface="Times New Roman" pitchFamily="18" charset="0"/>
                <a:cs typeface="Times New Roman" pitchFamily="18" charset="0"/>
              </a:rPr>
              <a:t>2D active site of c-</a:t>
            </a:r>
            <a:r>
              <a:rPr lang="en-US" sz="1400" dirty="0" err="1">
                <a:latin typeface="Times New Roman" pitchFamily="18" charset="0"/>
                <a:cs typeface="Times New Roman" pitchFamily="18" charset="0"/>
              </a:rPr>
              <a:t>Src</a:t>
            </a:r>
            <a:r>
              <a:rPr lang="en-US" sz="1400" dirty="0">
                <a:latin typeface="Times New Roman" pitchFamily="18" charset="0"/>
                <a:cs typeface="Times New Roman" pitchFamily="18" charset="0"/>
              </a:rPr>
              <a:t> showing the amino acid residues</a:t>
            </a:r>
          </a:p>
        </p:txBody>
      </p:sp>
      <p:sp>
        <p:nvSpPr>
          <p:cNvPr id="6" name="Rectangle 5"/>
          <p:cNvSpPr/>
          <p:nvPr/>
        </p:nvSpPr>
        <p:spPr>
          <a:xfrm>
            <a:off x="344867" y="912922"/>
            <a:ext cx="6253844" cy="830997"/>
          </a:xfrm>
          <a:prstGeom prst="rect">
            <a:avLst/>
          </a:prstGeom>
        </p:spPr>
        <p:txBody>
          <a:bodyPr wrap="square">
            <a:spAutoFit/>
          </a:bodyPr>
          <a:lstStyle/>
          <a:p>
            <a:pPr marL="285750" indent="-285750">
              <a:buBlip>
                <a:blip r:embed="rId4"/>
              </a:buBlip>
            </a:pPr>
            <a:r>
              <a:rPr lang="en-US" sz="1600" dirty="0">
                <a:latin typeface="Times New Roman" pitchFamily="18" charset="0"/>
                <a:cs typeface="Times New Roman" pitchFamily="18" charset="0"/>
              </a:rPr>
              <a:t>Some of the ligands designed as possible drug </a:t>
            </a:r>
            <a:endParaRPr lang="en-US" sz="1600" dirty="0" smtClean="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molecules targeting c-</a:t>
            </a:r>
            <a:r>
              <a:rPr lang="en-US" sz="1600" dirty="0" err="1" smtClean="0">
                <a:latin typeface="Times New Roman" pitchFamily="18" charset="0"/>
                <a:cs typeface="Times New Roman" pitchFamily="18" charset="0"/>
              </a:rPr>
              <a:t>Src</a:t>
            </a:r>
            <a:r>
              <a:rPr lang="en-US" sz="1600" dirty="0">
                <a:latin typeface="Times New Roman" pitchFamily="18" charset="0"/>
                <a:cs typeface="Times New Roman" pitchFamily="18" charset="0"/>
              </a:rPr>
              <a:t>, using the known </a:t>
            </a:r>
            <a:endParaRPr lang="en-US" sz="1600" dirty="0" smtClean="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inhibitor </a:t>
            </a:r>
            <a:r>
              <a:rPr lang="en-US" sz="1600" dirty="0">
                <a:latin typeface="Times New Roman" pitchFamily="18" charset="0"/>
                <a:cs typeface="Times New Roman" pitchFamily="18" charset="0"/>
              </a:rPr>
              <a:t>AZD0530 as a starting point. </a:t>
            </a:r>
          </a:p>
        </p:txBody>
      </p:sp>
      <p:sp>
        <p:nvSpPr>
          <p:cNvPr id="9" name="Rectangle 8"/>
          <p:cNvSpPr/>
          <p:nvPr/>
        </p:nvSpPr>
        <p:spPr>
          <a:xfrm>
            <a:off x="0" y="0"/>
            <a:ext cx="3547989" cy="769441"/>
          </a:xfrm>
          <a:prstGeom prst="rect">
            <a:avLst/>
          </a:prstGeom>
        </p:spPr>
        <p:txBody>
          <a:bodyPr wrap="square">
            <a:spAutoFit/>
          </a:bodyPr>
          <a:lstStyle/>
          <a:p>
            <a:pPr algn="ctr"/>
            <a:r>
              <a:rPr lang="en-US" sz="4400" dirty="0" smtClean="0"/>
              <a:t>Drug Design</a:t>
            </a:r>
            <a:endParaRPr lang="en-US" sz="4400" dirty="0"/>
          </a:p>
        </p:txBody>
      </p:sp>
      <p:sp>
        <p:nvSpPr>
          <p:cNvPr id="11" name="Rectangle 10"/>
          <p:cNvSpPr/>
          <p:nvPr/>
        </p:nvSpPr>
        <p:spPr>
          <a:xfrm>
            <a:off x="2057400" y="5124448"/>
            <a:ext cx="1560420" cy="276999"/>
          </a:xfrm>
          <a:prstGeom prst="rect">
            <a:avLst/>
          </a:prstGeom>
        </p:spPr>
        <p:txBody>
          <a:bodyPr wrap="square">
            <a:spAutoFit/>
          </a:bodyPr>
          <a:lstStyle/>
          <a:p>
            <a:r>
              <a:rPr lang="en-US" sz="1200" dirty="0">
                <a:latin typeface="Times New Roman" pitchFamily="18" charset="0"/>
                <a:cs typeface="Times New Roman" pitchFamily="18" charset="0"/>
              </a:rPr>
              <a:t>AZD0530</a:t>
            </a:r>
          </a:p>
        </p:txBody>
      </p:sp>
      <p:pic>
        <p:nvPicPr>
          <p:cNvPr id="1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33539" y="4876800"/>
            <a:ext cx="2628900" cy="1288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07551999"/>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29000" y="1382485"/>
            <a:ext cx="4572000" cy="399866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30874"/>
            <a:ext cx="8001000" cy="1200329"/>
          </a:xfrm>
          <a:prstGeom prst="rect">
            <a:avLst/>
          </a:prstGeom>
        </p:spPr>
        <p:txBody>
          <a:bodyPr wrap="square">
            <a:spAutoFit/>
          </a:bodyPr>
          <a:lstStyle/>
          <a:p>
            <a:pPr marL="285750" indent="-285750">
              <a:buBlip>
                <a:blip r:embed="rId3"/>
              </a:buBlip>
            </a:pPr>
            <a:r>
              <a:rPr lang="en-US" dirty="0">
                <a:latin typeface="Times New Roman" pitchFamily="18" charset="0"/>
                <a:cs typeface="Times New Roman" pitchFamily="18" charset="0"/>
              </a:rPr>
              <a:t>Insertion of these ligands in the protein active site and visualization of possible interactions with amino acid residues using software packages such as Discovery Studio Visualizer are very useful in optimizing the structures of the possible drug molecules. </a:t>
            </a:r>
            <a:r>
              <a:rPr lang="en-US" dirty="0" smtClean="0">
                <a:latin typeface="Times New Roman" pitchFamily="18" charset="0"/>
                <a:cs typeface="Times New Roman" pitchFamily="18" charset="0"/>
              </a:rPr>
              <a:t> Example: </a:t>
            </a:r>
            <a:endParaRPr lang="en-US" dirty="0">
              <a:latin typeface="Times New Roman" pitchFamily="18" charset="0"/>
              <a:cs typeface="Times New Roman" pitchFamily="18" charset="0"/>
            </a:endParaRPr>
          </a:p>
        </p:txBody>
      </p:sp>
      <p:sp>
        <p:nvSpPr>
          <p:cNvPr id="3" name="Rectangle 2"/>
          <p:cNvSpPr/>
          <p:nvPr/>
        </p:nvSpPr>
        <p:spPr>
          <a:xfrm>
            <a:off x="914400" y="5486399"/>
            <a:ext cx="8077200" cy="307777"/>
          </a:xfrm>
          <a:prstGeom prst="rect">
            <a:avLst/>
          </a:prstGeom>
        </p:spPr>
        <p:txBody>
          <a:bodyPr wrap="square">
            <a:spAutoFit/>
          </a:bodyPr>
          <a:lstStyle/>
          <a:p>
            <a:r>
              <a:rPr lang="en-US" sz="1400" dirty="0" smtClean="0">
                <a:latin typeface="Times New Roman" pitchFamily="18" charset="0"/>
                <a:cs typeface="Times New Roman" pitchFamily="18" charset="0"/>
              </a:rPr>
              <a:t>Example above: 3D </a:t>
            </a:r>
            <a:r>
              <a:rPr lang="en-US" sz="1400" dirty="0">
                <a:latin typeface="Times New Roman" pitchFamily="18" charset="0"/>
                <a:cs typeface="Times New Roman" pitchFamily="18" charset="0"/>
              </a:rPr>
              <a:t>active site of </a:t>
            </a:r>
            <a:r>
              <a:rPr lang="en-US" sz="1400" dirty="0" smtClean="0">
                <a:latin typeface="Times New Roman" pitchFamily="18" charset="0"/>
                <a:cs typeface="Times New Roman" pitchFamily="18" charset="0"/>
              </a:rPr>
              <a:t>c-</a:t>
            </a:r>
            <a:r>
              <a:rPr lang="en-US" sz="1400" dirty="0" err="1" smtClean="0">
                <a:latin typeface="Times New Roman" pitchFamily="18" charset="0"/>
                <a:cs typeface="Times New Roman" pitchFamily="18" charset="0"/>
              </a:rPr>
              <a:t>Src</a:t>
            </a:r>
            <a:r>
              <a:rPr lang="en-US" sz="1400" dirty="0" smtClean="0">
                <a:latin typeface="Times New Roman" pitchFamily="18" charset="0"/>
                <a:cs typeface="Times New Roman" pitchFamily="18" charset="0"/>
              </a:rPr>
              <a:t>, the </a:t>
            </a:r>
            <a:r>
              <a:rPr lang="en-US" sz="1400" dirty="0">
                <a:latin typeface="Times New Roman" pitchFamily="18" charset="0"/>
                <a:cs typeface="Times New Roman" pitchFamily="18" charset="0"/>
              </a:rPr>
              <a:t>interactions of </a:t>
            </a:r>
            <a:r>
              <a:rPr lang="en-US" sz="1400" b="1" dirty="0">
                <a:latin typeface="Times New Roman" pitchFamily="18" charset="0"/>
                <a:cs typeface="Times New Roman" pitchFamily="18" charset="0"/>
              </a:rPr>
              <a:t>Ligand 7</a:t>
            </a:r>
            <a:r>
              <a:rPr lang="en-US" sz="1400" dirty="0">
                <a:latin typeface="Times New Roman" pitchFamily="18" charset="0"/>
                <a:cs typeface="Times New Roman" pitchFamily="18" charset="0"/>
              </a:rPr>
              <a:t> in the active site of </a:t>
            </a:r>
            <a:r>
              <a:rPr lang="en-US" sz="1400" dirty="0" smtClean="0">
                <a:latin typeface="Times New Roman" pitchFamily="18" charset="0"/>
                <a:cs typeface="Times New Roman" pitchFamily="18" charset="0"/>
              </a:rPr>
              <a:t>c-</a:t>
            </a:r>
            <a:r>
              <a:rPr lang="en-US" sz="1400" dirty="0" err="1" smtClean="0">
                <a:latin typeface="Times New Roman" pitchFamily="18" charset="0"/>
                <a:cs typeface="Times New Roman" pitchFamily="18" charset="0"/>
              </a:rPr>
              <a:t>Src</a:t>
            </a:r>
            <a:endParaRPr lang="en-US" sz="1400" dirty="0">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4400" y="1905000"/>
            <a:ext cx="2286000" cy="234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99806738"/>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234589577"/>
              </p:ext>
            </p:extLst>
          </p:nvPr>
        </p:nvGraphicFramePr>
        <p:xfrm>
          <a:off x="6705600" y="762000"/>
          <a:ext cx="28194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4800" y="838200"/>
            <a:ext cx="8001000" cy="3539430"/>
          </a:xfrm>
          <a:prstGeom prst="rect">
            <a:avLst/>
          </a:prstGeom>
        </p:spPr>
        <p:txBody>
          <a:bodyPr wrap="square">
            <a:spAutoFit/>
          </a:bodyPr>
          <a:lstStyle/>
          <a:p>
            <a:endParaRPr lang="en-US" sz="1600" dirty="0">
              <a:latin typeface="Times New Roman" pitchFamily="18" charset="0"/>
              <a:cs typeface="Times New Roman" pitchFamily="18" charset="0"/>
            </a:endParaRPr>
          </a:p>
          <a:p>
            <a:pPr marL="285750" indent="-285750">
              <a:buBlip>
                <a:blip r:embed="rId7"/>
              </a:buBlip>
            </a:pPr>
            <a:r>
              <a:rPr lang="en-US" sz="1600" dirty="0">
                <a:latin typeface="Times New Roman" pitchFamily="18" charset="0"/>
                <a:cs typeface="Times New Roman" pitchFamily="18" charset="0"/>
              </a:rPr>
              <a:t>The application and </a:t>
            </a:r>
            <a:r>
              <a:rPr lang="en-US" sz="1600" dirty="0" smtClean="0">
                <a:latin typeface="Times New Roman" pitchFamily="18" charset="0"/>
                <a:cs typeface="Times New Roman" pitchFamily="18" charset="0"/>
              </a:rPr>
              <a:t>combination </a:t>
            </a:r>
            <a:r>
              <a:rPr lang="en-US" sz="1600" dirty="0">
                <a:latin typeface="Times New Roman" pitchFamily="18" charset="0"/>
                <a:cs typeface="Times New Roman" pitchFamily="18" charset="0"/>
              </a:rPr>
              <a:t>of different </a:t>
            </a:r>
            <a:r>
              <a:rPr lang="en-US" sz="1600" dirty="0" smtClean="0">
                <a:latin typeface="Times New Roman" pitchFamily="18" charset="0"/>
                <a:cs typeface="Times New Roman" pitchFamily="18" charset="0"/>
              </a:rPr>
              <a:t>software programs, </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such </a:t>
            </a:r>
            <a:r>
              <a:rPr lang="en-US" sz="1600" dirty="0">
                <a:latin typeface="Times New Roman" pitchFamily="18" charset="0"/>
                <a:cs typeface="Times New Roman" pitchFamily="18" charset="0"/>
              </a:rPr>
              <a:t>as </a:t>
            </a:r>
            <a:r>
              <a:rPr lang="en-US" sz="1600" dirty="0" err="1">
                <a:latin typeface="Times New Roman" pitchFamily="18" charset="0"/>
                <a:cs typeface="Times New Roman" pitchFamily="18" charset="0"/>
              </a:rPr>
              <a:t>ChemDraw</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Jmol</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Discovery Studio Visualizer and </a:t>
            </a:r>
            <a:r>
              <a:rPr lang="en-US" sz="1600" dirty="0" smtClean="0">
                <a:latin typeface="Times New Roman" pitchFamily="18" charset="0"/>
                <a:cs typeface="Times New Roman" pitchFamily="18" charset="0"/>
              </a:rPr>
              <a:t>so on </a:t>
            </a:r>
          </a:p>
          <a:p>
            <a:r>
              <a:rPr lang="en-US" sz="1600" dirty="0" smtClean="0">
                <a:latin typeface="Times New Roman" pitchFamily="18" charset="0"/>
                <a:cs typeface="Times New Roman" pitchFamily="18" charset="0"/>
              </a:rPr>
              <a:t>      can be taught with this molecule</a:t>
            </a:r>
          </a:p>
          <a:p>
            <a:pPr marL="285750" indent="-285750"/>
            <a:endParaRPr lang="en-US" sz="1600" dirty="0">
              <a:latin typeface="Times New Roman" pitchFamily="18" charset="0"/>
              <a:cs typeface="Times New Roman" pitchFamily="18" charset="0"/>
            </a:endParaRPr>
          </a:p>
          <a:p>
            <a:pPr marL="285750" indent="-285750">
              <a:buBlip>
                <a:blip r:embed="rId7"/>
              </a:buBlip>
            </a:pPr>
            <a:r>
              <a:rPr lang="en-US" sz="1600" dirty="0" smtClean="0">
                <a:latin typeface="Times New Roman" pitchFamily="18" charset="0"/>
                <a:cs typeface="Times New Roman" pitchFamily="18" charset="0"/>
              </a:rPr>
              <a:t>The visualization of the interactions for ligands and active sites </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shows the </a:t>
            </a:r>
            <a:r>
              <a:rPr lang="en-US" sz="1600" dirty="0">
                <a:latin typeface="Times New Roman" pitchFamily="18" charset="0"/>
                <a:cs typeface="Times New Roman" pitchFamily="18" charset="0"/>
              </a:rPr>
              <a:t>rules of interaction between the ligands and </a:t>
            </a:r>
            <a:endParaRPr lang="en-US" sz="1600" dirty="0" smtClean="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enzymes </a:t>
            </a:r>
            <a:r>
              <a:rPr lang="en-US" sz="1600" dirty="0">
                <a:latin typeface="Times New Roman" pitchFamily="18" charset="0"/>
                <a:cs typeface="Times New Roman" pitchFamily="18" charset="0"/>
              </a:rPr>
              <a:t>and teach us: these interactions include H bonds, </a:t>
            </a:r>
            <a:endParaRPr lang="en-US" sz="1600" dirty="0" smtClean="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pi </a:t>
            </a:r>
            <a:r>
              <a:rPr lang="en-US" sz="1600" dirty="0">
                <a:latin typeface="Times New Roman" pitchFamily="18" charset="0"/>
                <a:cs typeface="Times New Roman" pitchFamily="18" charset="0"/>
              </a:rPr>
              <a:t>– cationic interactions and hydrophobic interactions</a:t>
            </a:r>
            <a:r>
              <a:rPr lang="en-US" sz="1600" dirty="0" smtClean="0">
                <a:latin typeface="Times New Roman" pitchFamily="18" charset="0"/>
                <a:cs typeface="Times New Roman" pitchFamily="18" charset="0"/>
              </a:rPr>
              <a:t>.</a:t>
            </a:r>
          </a:p>
          <a:p>
            <a:pPr marL="285750" indent="-285750"/>
            <a:endParaRPr lang="en-US" sz="1600" dirty="0" smtClean="0">
              <a:latin typeface="Times New Roman" pitchFamily="18" charset="0"/>
              <a:cs typeface="Times New Roman" pitchFamily="18" charset="0"/>
            </a:endParaRPr>
          </a:p>
          <a:p>
            <a:pPr marL="285750" indent="-285750">
              <a:buBlip>
                <a:blip r:embed="rId7"/>
              </a:buBlip>
            </a:pPr>
            <a:r>
              <a:rPr lang="en-US" sz="1600" dirty="0" smtClean="0">
                <a:latin typeface="Times New Roman" pitchFamily="18" charset="0"/>
                <a:cs typeface="Times New Roman" pitchFamily="18" charset="0"/>
              </a:rPr>
              <a:t>C-</a:t>
            </a:r>
            <a:r>
              <a:rPr lang="en-US" sz="1600" dirty="0" err="1" smtClean="0">
                <a:latin typeface="Times New Roman" pitchFamily="18" charset="0"/>
                <a:cs typeface="Times New Roman" pitchFamily="18" charset="0"/>
              </a:rPr>
              <a:t>Src</a:t>
            </a:r>
            <a:r>
              <a:rPr lang="en-US" sz="1600" dirty="0" smtClean="0">
                <a:latin typeface="Times New Roman" pitchFamily="18" charset="0"/>
                <a:cs typeface="Times New Roman" pitchFamily="18" charset="0"/>
              </a:rPr>
              <a:t> can be used to teach the concept of protein inhibition and the role of </a:t>
            </a:r>
            <a:r>
              <a:rPr lang="en-US" sz="1600" dirty="0" err="1" smtClean="0">
                <a:latin typeface="Times New Roman" pitchFamily="18" charset="0"/>
                <a:cs typeface="Times New Roman" pitchFamily="18" charset="0"/>
              </a:rPr>
              <a:t>ligands</a:t>
            </a:r>
            <a:endParaRPr lang="en-US" sz="1600" dirty="0" smtClean="0">
              <a:latin typeface="Times New Roman" pitchFamily="18" charset="0"/>
              <a:cs typeface="Times New Roman" pitchFamily="18" charset="0"/>
            </a:endParaRPr>
          </a:p>
          <a:p>
            <a:pPr marL="285750" indent="-285750">
              <a:buBlip>
                <a:blip r:embed="rId7"/>
              </a:buBlip>
            </a:pPr>
            <a:endParaRPr lang="en-US" sz="1600" dirty="0" smtClean="0">
              <a:latin typeface="Times New Roman" pitchFamily="18" charset="0"/>
              <a:cs typeface="Times New Roman" pitchFamily="18" charset="0"/>
            </a:endParaRPr>
          </a:p>
          <a:p>
            <a:pPr marL="285750" indent="-285750">
              <a:buBlip>
                <a:blip r:embed="rId7"/>
              </a:buBlip>
            </a:pPr>
            <a:r>
              <a:rPr lang="en-US" sz="1600" dirty="0" smtClean="0">
                <a:latin typeface="Times New Roman" pitchFamily="18" charset="0"/>
                <a:cs typeface="Times New Roman" pitchFamily="18" charset="0"/>
              </a:rPr>
              <a:t>Concern health, cherish life. </a:t>
            </a:r>
            <a:r>
              <a:rPr lang="en-US" sz="1600" dirty="0" err="1" smtClean="0">
                <a:latin typeface="Times New Roman" pitchFamily="18" charset="0"/>
                <a:cs typeface="Times New Roman" pitchFamily="18" charset="0"/>
              </a:rPr>
              <a:t>Src</a:t>
            </a:r>
            <a:r>
              <a:rPr lang="en-US" sz="1600" dirty="0" smtClean="0">
                <a:latin typeface="Times New Roman" pitchFamily="18" charset="0"/>
                <a:cs typeface="Times New Roman" pitchFamily="18" charset="0"/>
              </a:rPr>
              <a:t> is just a noun, but cancer and health are not!</a:t>
            </a:r>
          </a:p>
          <a:p>
            <a:pPr marL="285750" indent="-285750">
              <a:buBlip>
                <a:blip r:embed="rId7"/>
              </a:buBlip>
            </a:pPr>
            <a:endParaRPr lang="en-US" sz="1600" dirty="0">
              <a:latin typeface="Times New Roman" pitchFamily="18" charset="0"/>
              <a:cs typeface="Times New Roman" pitchFamily="18" charset="0"/>
            </a:endParaRPr>
          </a:p>
        </p:txBody>
      </p:sp>
      <p:sp>
        <p:nvSpPr>
          <p:cNvPr id="4" name="Rectangle 3"/>
          <p:cNvSpPr/>
          <p:nvPr/>
        </p:nvSpPr>
        <p:spPr>
          <a:xfrm>
            <a:off x="0" y="0"/>
            <a:ext cx="8839200" cy="769441"/>
          </a:xfrm>
          <a:prstGeom prst="rect">
            <a:avLst/>
          </a:prstGeom>
        </p:spPr>
        <p:txBody>
          <a:bodyPr wrap="square">
            <a:spAutoFit/>
          </a:bodyPr>
          <a:lstStyle/>
          <a:p>
            <a:r>
              <a:rPr lang="en-US" sz="4400" dirty="0" smtClean="0">
                <a:latin typeface="Times New Roman" pitchFamily="18" charset="0"/>
                <a:cs typeface="Times New Roman" pitchFamily="18" charset="0"/>
              </a:rPr>
              <a:t>  </a:t>
            </a:r>
            <a:r>
              <a:rPr lang="en-US" sz="4400" dirty="0" smtClean="0">
                <a:cs typeface="Times New Roman" pitchFamily="18" charset="0"/>
              </a:rPr>
              <a:t>C-</a:t>
            </a:r>
            <a:r>
              <a:rPr lang="en-US" sz="4400" dirty="0" err="1" smtClean="0">
                <a:cs typeface="Times New Roman" pitchFamily="18" charset="0"/>
              </a:rPr>
              <a:t>Src</a:t>
            </a:r>
            <a:r>
              <a:rPr lang="en-US" sz="4400" dirty="0" smtClean="0">
                <a:cs typeface="Times New Roman" pitchFamily="18" charset="0"/>
              </a:rPr>
              <a:t> and teaching Biochemistry</a:t>
            </a:r>
            <a:endParaRPr lang="en-US" sz="2400" dirty="0" smtClean="0">
              <a:cs typeface="Times New Roman" pitchFamily="18" charset="0"/>
            </a:endParaRPr>
          </a:p>
        </p:txBody>
      </p:sp>
    </p:spTree>
    <p:extLst>
      <p:ext uri="{BB962C8B-B14F-4D97-AF65-F5344CB8AC3E}">
        <p14:creationId xmlns="" xmlns:p14="http://schemas.microsoft.com/office/powerpoint/2010/main" val="1874188885"/>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990600"/>
            <a:ext cx="7696200" cy="3970318"/>
          </a:xfrm>
          <a:prstGeom prst="rect">
            <a:avLst/>
          </a:prstGeom>
        </p:spPr>
        <p:txBody>
          <a:bodyPr wrap="square">
            <a:spAutoFit/>
          </a:bodyPr>
          <a:lstStyle/>
          <a:p>
            <a:pPr marL="285750" indent="-285750">
              <a:buBlip>
                <a:blip r:embed="rId2"/>
              </a:buBlip>
            </a:pPr>
            <a:r>
              <a:rPr lang="en-US" dirty="0" smtClean="0">
                <a:latin typeface="Times New Roman" pitchFamily="18" charset="0"/>
                <a:cs typeface="Times New Roman" pitchFamily="18" charset="0"/>
              </a:rPr>
              <a:t>There </a:t>
            </a:r>
            <a:r>
              <a:rPr lang="en-US" dirty="0">
                <a:latin typeface="Times New Roman" pitchFamily="18" charset="0"/>
                <a:cs typeface="Times New Roman" pitchFamily="18" charset="0"/>
              </a:rPr>
              <a:t>are already a number of drug molecules targeting </a:t>
            </a:r>
            <a:r>
              <a:rPr lang="en-US" dirty="0" smtClean="0">
                <a:latin typeface="Times New Roman" pitchFamily="18" charset="0"/>
                <a:cs typeface="Times New Roman" pitchFamily="18" charset="0"/>
              </a:rPr>
              <a:t>c-</a:t>
            </a:r>
            <a:r>
              <a:rPr lang="en-US" dirty="0" err="1" smtClean="0">
                <a:latin typeface="Times New Roman" pitchFamily="18" charset="0"/>
                <a:cs typeface="Times New Roman" pitchFamily="18" charset="0"/>
              </a:rPr>
              <a:t>Src</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Example:  The </a:t>
            </a:r>
            <a:r>
              <a:rPr lang="en-US" dirty="0">
                <a:latin typeface="Times New Roman" pitchFamily="18" charset="0"/>
                <a:cs typeface="Times New Roman" pitchFamily="18" charset="0"/>
              </a:rPr>
              <a:t>results </a:t>
            </a:r>
            <a:r>
              <a:rPr lang="en-US" dirty="0" smtClean="0">
                <a:latin typeface="Times New Roman" pitchFamily="18" charset="0"/>
                <a:cs typeface="Times New Roman" pitchFamily="18" charset="0"/>
              </a:rPr>
              <a:t>of </a:t>
            </a:r>
            <a:r>
              <a:rPr lang="en-US" dirty="0" err="1" smtClean="0">
                <a:latin typeface="Times New Roman" pitchFamily="18" charset="0"/>
                <a:cs typeface="Times New Roman" pitchFamily="18" charset="0"/>
              </a:rPr>
              <a:t>Bosutinib</a:t>
            </a:r>
            <a:r>
              <a:rPr lang="en-US" dirty="0" smtClean="0">
                <a:latin typeface="Times New Roman" pitchFamily="18" charset="0"/>
                <a:cs typeface="Times New Roman" pitchFamily="18" charset="0"/>
              </a:rPr>
              <a:t> on </a:t>
            </a:r>
            <a:r>
              <a:rPr lang="en-US" dirty="0">
                <a:latin typeface="Times New Roman" pitchFamily="18" charset="0"/>
                <a:cs typeface="Times New Roman" pitchFamily="18" charset="0"/>
              </a:rPr>
              <a:t>the size of kidney in mice clearly show the effectiveness of targeting </a:t>
            </a:r>
            <a:r>
              <a:rPr lang="en-US" dirty="0" smtClean="0">
                <a:latin typeface="Times New Roman" pitchFamily="18" charset="0"/>
                <a:cs typeface="Times New Roman" pitchFamily="18" charset="0"/>
              </a:rPr>
              <a:t>c-</a:t>
            </a:r>
            <a:r>
              <a:rPr lang="en-US" dirty="0" err="1" smtClean="0">
                <a:latin typeface="Times New Roman" pitchFamily="18" charset="0"/>
                <a:cs typeface="Times New Roman" pitchFamily="18" charset="0"/>
              </a:rPr>
              <a:t>Src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in cancer treatment.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marL="285750" indent="-285750">
              <a:buBlip>
                <a:blip r:embed="rId2"/>
              </a:buBlip>
            </a:pPr>
            <a:r>
              <a:rPr lang="en-US" dirty="0">
                <a:latin typeface="Times New Roman" pitchFamily="18" charset="0"/>
                <a:cs typeface="Times New Roman" pitchFamily="18" charset="0"/>
              </a:rPr>
              <a:t>Insertion of </a:t>
            </a:r>
            <a:r>
              <a:rPr lang="en-US" dirty="0" err="1" smtClean="0">
                <a:latin typeface="Times New Roman" pitchFamily="18" charset="0"/>
                <a:cs typeface="Times New Roman" pitchFamily="18" charset="0"/>
              </a:rPr>
              <a:t>ligands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in the protein active site and visualizing possible interactions with amino acid residues using software packages such as Discovery Studio Visualizer is very useful in optimizing the structures of the possible drug molecules.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marL="285750" indent="-285750">
              <a:buBlip>
                <a:blip r:embed="rId2"/>
              </a:buBlip>
            </a:pPr>
            <a:r>
              <a:rPr lang="en-US" dirty="0">
                <a:latin typeface="Times New Roman" pitchFamily="18" charset="0"/>
                <a:cs typeface="Times New Roman" pitchFamily="18" charset="0"/>
              </a:rPr>
              <a:t>However, further work will have to be done to determine </a:t>
            </a:r>
            <a:r>
              <a:rPr lang="en-US" dirty="0" smtClean="0">
                <a:latin typeface="Times New Roman" pitchFamily="18" charset="0"/>
                <a:cs typeface="Times New Roman" pitchFamily="18" charset="0"/>
              </a:rPr>
              <a:t>parameters such as </a:t>
            </a:r>
            <a:r>
              <a:rPr lang="en-US" dirty="0">
                <a:latin typeface="Times New Roman" pitchFamily="18" charset="0"/>
                <a:cs typeface="Times New Roman" pitchFamily="18" charset="0"/>
              </a:rPr>
              <a:t>binding constants (increasing the binding affinities) and toxicity of those molecules that would have been selected</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5" name="Rectangle 4"/>
          <p:cNvSpPr/>
          <p:nvPr/>
        </p:nvSpPr>
        <p:spPr>
          <a:xfrm>
            <a:off x="0" y="0"/>
            <a:ext cx="5029200" cy="769441"/>
          </a:xfrm>
          <a:prstGeom prst="rect">
            <a:avLst/>
          </a:prstGeom>
        </p:spPr>
        <p:txBody>
          <a:bodyPr wrap="square">
            <a:spAutoFit/>
          </a:bodyPr>
          <a:lstStyle/>
          <a:p>
            <a:pPr algn="ctr"/>
            <a:r>
              <a:rPr lang="en-US" sz="4400" dirty="0" smtClean="0"/>
              <a:t>Conclusion/Future</a:t>
            </a:r>
            <a:endParaRPr lang="en-US" sz="4400" dirty="0"/>
          </a:p>
        </p:txBody>
      </p:sp>
    </p:spTree>
    <p:extLst>
      <p:ext uri="{BB962C8B-B14F-4D97-AF65-F5344CB8AC3E}">
        <p14:creationId xmlns="" xmlns:p14="http://schemas.microsoft.com/office/powerpoint/2010/main" val="3360875926"/>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271</TotalTime>
  <Words>724</Words>
  <Application>Microsoft Office PowerPoint</Application>
  <PresentationFormat>On-screen Show (4:3)</PresentationFormat>
  <Paragraphs>69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Slipstream</vt:lpstr>
      <vt:lpstr>Simon Duri  Xixi Hong  Joseph Lustig Aleksandra Porebska  </vt:lpstr>
      <vt:lpstr>Outline</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C-Src Kinase Inhibition:  A Promising Route in Kidney Cancer Treatment</dc:title>
  <dc:creator>Hong, Xixi</dc:creator>
  <cp:lastModifiedBy>Margaret Franzen</cp:lastModifiedBy>
  <cp:revision>71</cp:revision>
  <dcterms:created xsi:type="dcterms:W3CDTF">2006-08-16T00:00:00Z</dcterms:created>
  <dcterms:modified xsi:type="dcterms:W3CDTF">2011-04-29T14:16:56Z</dcterms:modified>
</cp:coreProperties>
</file>