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33" autoAdjust="0"/>
  </p:normalViewPr>
  <p:slideViewPr>
    <p:cSldViewPr>
      <p:cViewPr varScale="1">
        <p:scale>
          <a:sx n="103" d="100"/>
          <a:sy n="103" d="100"/>
        </p:scale>
        <p:origin x="-3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53650-1136-4BFC-B07C-B220A12EB6C6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6603B-B36F-436D-8699-32FE6AED7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9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://zinc.docking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lvl="1" indent="-285750" algn="ctr"/>
            <a:r>
              <a:rPr lang="en-US" sz="2000" dirty="0" smtClean="0"/>
              <a:t>Lysine, </a:t>
            </a:r>
            <a:r>
              <a:rPr lang="en-US" sz="2000" dirty="0" err="1" smtClean="0"/>
              <a:t>Asparagine</a:t>
            </a:r>
            <a:r>
              <a:rPr lang="en-US" sz="2000" dirty="0" smtClean="0"/>
              <a:t> hydrogen bond donors</a:t>
            </a:r>
          </a:p>
          <a:p>
            <a:pPr marL="742950" lvl="1" indent="-285750" algn="ctr"/>
            <a:r>
              <a:rPr lang="en-US" sz="2000" dirty="0" smtClean="0"/>
              <a:t>Tyrosine hydrogen bond donor Tyrosine, </a:t>
            </a:r>
            <a:r>
              <a:rPr lang="en-US" sz="2000" dirty="0" err="1" smtClean="0"/>
              <a:t>Arginine</a:t>
            </a:r>
            <a:r>
              <a:rPr lang="en-US" sz="2000" dirty="0" smtClean="0"/>
              <a:t> hydrogen bond donors</a:t>
            </a:r>
          </a:p>
          <a:p>
            <a:pPr marL="742950" lvl="1" indent="-285750" algn="ctr"/>
            <a:r>
              <a:rPr lang="en-US" sz="2000" dirty="0" smtClean="0"/>
              <a:t>Approximately 34Å in 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603B-B36F-436D-8699-32FE6AED7F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 fontAlgn="auto">
              <a:lnSpc>
                <a:spcPct val="9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Spartan ST v2.0.0 , all the designed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were geometrically optimized at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Hartree-Fock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level of theory using 3-21G basic set.</a:t>
            </a:r>
          </a:p>
          <a:p>
            <a:pPr marL="457200" indent="-457200" algn="just" fontAlgn="auto">
              <a:lnSpc>
                <a:spcPct val="9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Chemoffice2006 (chem3D &amp;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chemdraw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to draw chemical structure.</a:t>
            </a:r>
          </a:p>
          <a:p>
            <a:pPr marL="514350" indent="-514350" algn="just" fontAlgn="auto">
              <a:lnSpc>
                <a:spcPct val="9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Web site: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http://zinc.docking.org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a free database of commercially-available compounds for virtual screening.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603B-B36F-436D-8699-32FE6AED7F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335-8A29-4CF0-AE18-97B7570EE7D0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8B72-6F67-4F12-9DAC-384A97A59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C84-9173-4930-B60A-A91EF278A291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A739-BB83-4F1A-80E4-C58FA635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4773-D0A1-4348-B17F-A93C0CB75BAF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E1D4-0BD7-4E79-87B4-3E1AF77CE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52C1-0753-4FFC-AC38-6449BB1CA5B1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5657-8754-4925-93F9-DE45D8D13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CF44-6ABC-4B4C-909A-E79BB73FB463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792-0775-443E-877B-5EE4929E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F48C-663E-4E8E-9323-5376B3D9D8CD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D4EE-126C-4583-8141-233DCA070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4B04-7C00-4595-A7AD-27E27777B9EE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DBD-B62A-4067-8333-8D8F363C3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7E4E-7360-447A-BBB8-A6F4D74B8236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4BC-B6F8-415D-AC53-AEAD7864E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A8D-C3C1-4DDE-A380-C66B0B714636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15AC-2C0A-4C48-B97C-321FE3248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D10F-3EBE-4D91-8415-5731E03A824C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ED3A-66BF-4797-8F74-79FBFF425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737A-EDA3-4780-9083-74334FDFC7E3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0CFEC3-5B43-47E9-BB9B-A29D094E9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61CADA-6E74-4C3B-AAF4-8407795C80D4}" type="datetimeFigureOut">
              <a:rPr lang="en-US" smtClean="0"/>
              <a:pPr/>
              <a:t>4/28/11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3B7AD1-5B48-4250-AC4C-91ED8849A1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828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MODELING AND INHIBITION OF VEGF-C/VEGFR2 ACTIVE SITE</a:t>
            </a:r>
            <a:endParaRPr lang="en-US" sz="3600" dirty="0"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696" cy="2057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Mohamed El </a:t>
            </a:r>
            <a:r>
              <a:rPr lang="en-US" dirty="0" err="1" smtClean="0">
                <a:ea typeface="+mn-ea"/>
              </a:rPr>
              <a:t>Mansy</a:t>
            </a:r>
            <a:endParaRPr lang="en-US" dirty="0" smtClean="0">
              <a:ea typeface="+mn-ea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Matthew </a:t>
            </a:r>
            <a:r>
              <a:rPr lang="en-US" dirty="0" err="1" smtClean="0">
                <a:ea typeface="+mn-ea"/>
              </a:rPr>
              <a:t>Flister</a:t>
            </a:r>
            <a:endParaRPr lang="en-US" dirty="0" smtClean="0">
              <a:ea typeface="+mn-ea"/>
            </a:endParaRPr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 err="1" smtClean="0">
                <a:ea typeface="+mn-ea"/>
              </a:rPr>
              <a:t>Denan</a:t>
            </a:r>
            <a:r>
              <a:rPr lang="en-US" dirty="0" smtClean="0">
                <a:ea typeface="+mn-ea"/>
              </a:rPr>
              <a:t> Wang</a:t>
            </a:r>
            <a:endParaRPr lang="en-US" dirty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4876800"/>
            <a:ext cx="4495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Under supervision of</a:t>
            </a:r>
          </a:p>
          <a:p>
            <a:pPr algn="ctr"/>
            <a:r>
              <a:rPr lang="en-US" sz="2800" i="1" dirty="0" smtClean="0">
                <a:solidFill>
                  <a:schemeClr val="bg2">
                    <a:lumMod val="75000"/>
                  </a:schemeClr>
                </a:solidFill>
              </a:rPr>
              <a:t>Professor Daniel </a:t>
            </a:r>
            <a:r>
              <a:rPr lang="en-US" sz="2800" i="1" dirty="0" err="1" smtClean="0">
                <a:solidFill>
                  <a:schemeClr val="bg2">
                    <a:lumMod val="75000"/>
                  </a:schemeClr>
                </a:solidFill>
              </a:rPr>
              <a:t>Sem</a:t>
            </a:r>
            <a:endParaRPr lang="en-US" sz="28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Down Arrow 5"/>
          <p:cNvSpPr/>
          <p:nvPr/>
        </p:nvSpPr>
        <p:spPr>
          <a:xfrm>
            <a:off x="1139584" y="1412544"/>
            <a:ext cx="3810000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6096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2286000"/>
            <a:ext cx="16002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Blood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80592" y="2362200"/>
            <a:ext cx="16002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Tumors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flipV="1">
            <a:off x="1139584" y="3144548"/>
            <a:ext cx="3886200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49184" y="1002268"/>
            <a:ext cx="232627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oxygen and nutrients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49880" y="4072596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cs typeface="Times New Roman" pitchFamily="18" charset="0"/>
              </a:rPr>
              <a:t>chemotherapy and other drugs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361008" y="5334000"/>
            <a:ext cx="2049192" cy="838200"/>
            <a:chOff x="845819" y="50800"/>
            <a:chExt cx="1973580" cy="472320"/>
          </a:xfrm>
        </p:grpSpPr>
        <p:sp>
          <p:nvSpPr>
            <p:cNvPr id="13" name="Rounded Rectangle 12"/>
            <p:cNvSpPr/>
            <p:nvPr/>
          </p:nvSpPr>
          <p:spPr>
            <a:xfrm>
              <a:off x="845819" y="50800"/>
              <a:ext cx="1973580" cy="4723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868876" y="73857"/>
              <a:ext cx="1927466" cy="426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597" tIns="0" rIns="74597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cs typeface="Times New Roman" pitchFamily="18" charset="0"/>
                </a:rPr>
                <a:t>Angiogenesis</a:t>
              </a:r>
              <a:endParaRPr lang="en-US" sz="24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70208" y="5334000"/>
            <a:ext cx="1295400" cy="838200"/>
            <a:chOff x="845819" y="685799"/>
            <a:chExt cx="1973580" cy="472320"/>
          </a:xfrm>
        </p:grpSpPr>
        <p:sp>
          <p:nvSpPr>
            <p:cNvPr id="16" name="Rounded Rectangle 15"/>
            <p:cNvSpPr/>
            <p:nvPr/>
          </p:nvSpPr>
          <p:spPr>
            <a:xfrm>
              <a:off x="845819" y="685799"/>
              <a:ext cx="1973580" cy="4723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868876" y="708856"/>
              <a:ext cx="1927466" cy="426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597" tIns="0" rIns="74597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VEGF</a:t>
              </a:r>
              <a:endParaRPr lang="en-US" sz="24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53224" y="5334000"/>
            <a:ext cx="2209800" cy="829992"/>
            <a:chOff x="140970" y="1498280"/>
            <a:chExt cx="1973580" cy="472320"/>
          </a:xfrm>
        </p:grpSpPr>
        <p:sp>
          <p:nvSpPr>
            <p:cNvPr id="19" name="Rounded Rectangle 18"/>
            <p:cNvSpPr/>
            <p:nvPr/>
          </p:nvSpPr>
          <p:spPr>
            <a:xfrm>
              <a:off x="140970" y="1498280"/>
              <a:ext cx="1973580" cy="4723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164027" y="1521337"/>
              <a:ext cx="1927466" cy="426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4597" tIns="0" rIns="74597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cs typeface="Times New Roman" pitchFamily="18" charset="0"/>
                </a:rPr>
                <a:t>Anti apoptosis</a:t>
              </a:r>
              <a:endParaRPr lang="en-US" sz="2400" kern="1200" dirty="0"/>
            </a:p>
          </p:txBody>
        </p:sp>
      </p:grpSp>
      <p:sp>
        <p:nvSpPr>
          <p:cNvPr id="21" name="Right Arrow 20"/>
          <p:cNvSpPr/>
          <p:nvPr/>
        </p:nvSpPr>
        <p:spPr>
          <a:xfrm>
            <a:off x="2065608" y="5658728"/>
            <a:ext cx="1295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395692" y="5652868"/>
            <a:ext cx="1357532" cy="214532"/>
          </a:xfrm>
          <a:prstGeom prst="rightArrow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ultiply 23"/>
          <p:cNvSpPr/>
          <p:nvPr/>
        </p:nvSpPr>
        <p:spPr>
          <a:xfrm>
            <a:off x="3644200" y="4794912"/>
            <a:ext cx="1371600" cy="1981200"/>
          </a:xfrm>
          <a:prstGeom prst="mathMultiply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770208" y="4724400"/>
            <a:ext cx="1371600" cy="1981200"/>
          </a:xfrm>
          <a:prstGeom prst="mathMultiply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ultiply 25"/>
          <p:cNvSpPr/>
          <p:nvPr/>
        </p:nvSpPr>
        <p:spPr>
          <a:xfrm>
            <a:off x="7142432" y="4765344"/>
            <a:ext cx="1371600" cy="1981200"/>
          </a:xfrm>
          <a:prstGeom prst="mathMultiply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27"/>
          <p:cNvSpPr/>
          <p:nvPr/>
        </p:nvSpPr>
        <p:spPr>
          <a:xfrm>
            <a:off x="5715000" y="1905000"/>
            <a:ext cx="3429000" cy="2743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Targeting VEGF is a promising anti-cancer treatment.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21" grpId="0" animBg="1"/>
      <p:bldP spid="22" grpId="0" animBg="1"/>
      <p:bldP spid="24" grpId="1" animBg="1"/>
      <p:bldP spid="25" grpId="0" animBg="1"/>
      <p:bldP spid="26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0" y="6135469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  <a:cs typeface="Times New Roman" pitchFamily="18" charset="0"/>
              </a:rPr>
              <a:t>Several signaling pathways are activated by VEGFR2, including the PI 3- </a:t>
            </a:r>
            <a:r>
              <a:rPr lang="en-US" dirty="0" err="1">
                <a:latin typeface="Calibri" pitchFamily="34" charset="0"/>
                <a:cs typeface="Times New Roman" pitchFamily="18" charset="0"/>
              </a:rPr>
              <a:t>kinase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/</a:t>
            </a:r>
            <a:r>
              <a:rPr lang="en-US" dirty="0" err="1">
                <a:latin typeface="Calibri" pitchFamily="34" charset="0"/>
                <a:cs typeface="Times New Roman" pitchFamily="18" charset="0"/>
              </a:rPr>
              <a:t>Akt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pathway 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and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MAP </a:t>
            </a:r>
            <a:r>
              <a:rPr lang="en-US" dirty="0" err="1">
                <a:latin typeface="Calibri" pitchFamily="34" charset="0"/>
                <a:cs typeface="Times New Roman" pitchFamily="18" charset="0"/>
              </a:rPr>
              <a:t>kinases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 such as ERK1 and ERK2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895" y="152399"/>
            <a:ext cx="7640305" cy="5734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0" y="-54592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http://www.sigmaaldrich.com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7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838200"/>
          </a:xfrm>
        </p:spPr>
        <p:txBody>
          <a:bodyPr vert="horz" lIns="0" rIns="0" bIns="0" anchor="b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Protein Structure</a:t>
            </a:r>
          </a:p>
        </p:txBody>
      </p:sp>
      <p:pic>
        <p:nvPicPr>
          <p:cNvPr id="14338" name="Content Placeholder 16" descr="protein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114800" y="1752600"/>
            <a:ext cx="4724400" cy="4810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39" name="Content Placeholder 19" descr="2X1Wshort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l="4735" b="45648"/>
          <a:stretch>
            <a:fillRect/>
          </a:stretch>
        </p:blipFill>
        <p:spPr>
          <a:xfrm>
            <a:off x="3505200" y="2667000"/>
            <a:ext cx="548640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7" name="TextBox 21"/>
          <p:cNvSpPr txBox="1">
            <a:spLocks noChangeArrowheads="1"/>
          </p:cNvSpPr>
          <p:nvPr/>
        </p:nvSpPr>
        <p:spPr bwMode="auto">
          <a:xfrm>
            <a:off x="152400" y="2400687"/>
            <a:ext cx="3505200" cy="23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457200" indent="-457200">
              <a:lnSpc>
                <a:spcPct val="250000"/>
              </a:lnSpc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charset="0"/>
              </a:rPr>
              <a:t>VEGF-C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charset="0"/>
            </a:endParaRPr>
          </a:p>
          <a:p>
            <a:pPr lvl="1" indent="-457200">
              <a:lnSpc>
                <a:spcPct val="25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charset="0"/>
              </a:rPr>
              <a:t>Anti-parallel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charset="0"/>
              </a:rPr>
              <a:t>homodimer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charset="0"/>
              </a:rPr>
              <a:t>,</a:t>
            </a:r>
          </a:p>
          <a:p>
            <a:pPr lvl="1" indent="-457200">
              <a:lnSpc>
                <a:spcPct val="25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charset="0"/>
              </a:rPr>
              <a:t>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charset="0"/>
              </a:rPr>
              <a:t>wo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charset="0"/>
              </a:rPr>
              <a:t>cysteine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charset="0"/>
              </a:rPr>
              <a:t>disulfide bonds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447800"/>
            <a:ext cx="39624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50000"/>
              </a:lnSpc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VEGF-C/VEGFR2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marL="285750" indent="-285750">
              <a:lnSpc>
                <a:spcPct val="2500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Complex of four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domains, two</a:t>
            </a:r>
          </a:p>
          <a:p>
            <a:pPr marL="285750" indent="-285750">
              <a:lnSpc>
                <a:spcPct val="25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VEGFR2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bound to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VEGF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dimer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marL="285750" indent="-285750">
              <a:lnSpc>
                <a:spcPct val="250000"/>
              </a:lnSpc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 vert="horz" lIns="0" rIns="0" bIns="0" anchor="b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Active Site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lum contrast="-10000"/>
          </a:blip>
          <a:srcRect/>
          <a:stretch>
            <a:fillRect/>
          </a:stretch>
        </p:blipFill>
        <p:spPr bwMode="auto">
          <a:xfrm>
            <a:off x="1676400" y="1441532"/>
            <a:ext cx="6019800" cy="5264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3" descr="F:\ligandbind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1447800"/>
            <a:ext cx="5334000" cy="51842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 vert="horz" lIns="0" rIns="0" bIns="0" anchor="b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LIGANDS DESIGN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1752600"/>
          <a:ext cx="8382000" cy="347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S ChemDraw Drawing" r:id="rId5" imgW="5815145" imgH="2413746" progId="ChemDraw.Document.6.0">
                  <p:embed/>
                </p:oleObj>
              </mc:Choice>
              <mc:Fallback>
                <p:oleObj name="CS ChemDraw Drawing" r:id="rId5" imgW="5815145" imgH="2413746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8382000" cy="347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5486400"/>
          </a:xfrm>
        </p:spPr>
        <p:txBody>
          <a:bodyPr rtlCol="0">
            <a:normAutofit/>
          </a:bodyPr>
          <a:lstStyle/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Wilkinson’s lab has recently been working on whether a second gene influences how well VEGF can activate its receptor (KDR)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then use protein called ECSCR measure sensitivity to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VEGF.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Future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research in anti-VEGF therapies will most likely combine anti-tumor therapy with anti-VEGF treatment at the correct dosage and time. </a:t>
            </a:r>
          </a:p>
          <a:p>
            <a:pPr fontAlgn="auto">
              <a:lnSpc>
                <a:spcPct val="3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4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Future 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4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057400"/>
            <a:ext cx="8229600" cy="18288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523</TotalTime>
  <Words>258</Words>
  <Application>Microsoft Macintosh PowerPoint</Application>
  <PresentationFormat>On-screen Show (4:3)</PresentationFormat>
  <Paragraphs>39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Flow</vt:lpstr>
      <vt:lpstr>CS ChemDraw Drawing</vt:lpstr>
      <vt:lpstr>MODELING AND INHIBITION OF VEGF-C/VEGFR2 ACTIVE SITE</vt:lpstr>
      <vt:lpstr>INTRODUCTION</vt:lpstr>
      <vt:lpstr>PowerPoint Presentation</vt:lpstr>
      <vt:lpstr>Protein Structure</vt:lpstr>
      <vt:lpstr>Active Site</vt:lpstr>
      <vt:lpstr>LIGANDS DESIGN</vt:lpstr>
      <vt:lpstr>PowerPoint Presentation</vt:lpstr>
      <vt:lpstr>PowerPoint Presentation</vt:lpstr>
    </vt:vector>
  </TitlesOfParts>
  <Company>Marquette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AND INHIBITION OF VEGF-C/VEGFR2 ACTIVE SITE</dc:title>
  <dc:creator>New User</dc:creator>
  <cp:lastModifiedBy>Matt Flister</cp:lastModifiedBy>
  <cp:revision>26</cp:revision>
  <dcterms:created xsi:type="dcterms:W3CDTF">2011-04-27T22:17:15Z</dcterms:created>
  <dcterms:modified xsi:type="dcterms:W3CDTF">2011-04-28T22:40:28Z</dcterms:modified>
</cp:coreProperties>
</file>