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EDD4D-5B93-4598-82B1-C2FC818AD826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75A61-A44F-4D00-B01B-8F8E1C594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work can help teach how homology models are made.  We knew the sequence of the </a:t>
            </a:r>
            <a:r>
              <a:rPr lang="en-US" dirty="0" err="1" smtClean="0"/>
              <a:t>NgBR</a:t>
            </a:r>
            <a:r>
              <a:rPr lang="en-US" dirty="0" smtClean="0"/>
              <a:t> and used the protein </a:t>
            </a:r>
            <a:r>
              <a:rPr lang="en-US" dirty="0" err="1" smtClean="0"/>
              <a:t>Farnesyl</a:t>
            </a:r>
            <a:r>
              <a:rPr lang="en-US" dirty="0" smtClean="0"/>
              <a:t> </a:t>
            </a:r>
            <a:r>
              <a:rPr lang="en-US" dirty="0" err="1" smtClean="0"/>
              <a:t>diphosphate</a:t>
            </a:r>
            <a:r>
              <a:rPr lang="en-US" dirty="0" smtClean="0"/>
              <a:t> as the template.  The homology structure of </a:t>
            </a:r>
            <a:r>
              <a:rPr lang="en-US" dirty="0" err="1" smtClean="0"/>
              <a:t>Farnesyl</a:t>
            </a:r>
            <a:r>
              <a:rPr lang="en-US" dirty="0" smtClean="0"/>
              <a:t> </a:t>
            </a:r>
            <a:r>
              <a:rPr lang="en-US" dirty="0" err="1" smtClean="0"/>
              <a:t>Diphosphate</a:t>
            </a:r>
            <a:r>
              <a:rPr lang="en-US" dirty="0" smtClean="0"/>
              <a:t> with the </a:t>
            </a:r>
            <a:r>
              <a:rPr lang="en-US" dirty="0" err="1" smtClean="0"/>
              <a:t>NgBR</a:t>
            </a:r>
            <a:r>
              <a:rPr lang="en-US" dirty="0" smtClean="0"/>
              <a:t> gave us an idea of possible essential amino acids located in the active site of </a:t>
            </a:r>
            <a:r>
              <a:rPr lang="en-US" dirty="0" err="1" smtClean="0"/>
              <a:t>NgBR</a:t>
            </a:r>
            <a:r>
              <a:rPr lang="en-US" dirty="0" smtClean="0"/>
              <a:t>.  Using this information, </a:t>
            </a:r>
            <a:r>
              <a:rPr lang="en-US" dirty="0" err="1" smtClean="0"/>
              <a:t>ligands</a:t>
            </a:r>
            <a:r>
              <a:rPr lang="en-US" dirty="0" smtClean="0"/>
              <a:t> can be created that will bind the active site.  Overall, using </a:t>
            </a:r>
            <a:r>
              <a:rPr lang="en-US" dirty="0" err="1" smtClean="0"/>
              <a:t>theoritical</a:t>
            </a:r>
            <a:r>
              <a:rPr lang="en-US" dirty="0" smtClean="0"/>
              <a:t> structures may lead to creation of </a:t>
            </a:r>
            <a:r>
              <a:rPr lang="en-US" dirty="0" err="1" smtClean="0"/>
              <a:t>ligands</a:t>
            </a:r>
            <a:r>
              <a:rPr lang="en-US" dirty="0" smtClean="0"/>
              <a:t> for </a:t>
            </a:r>
            <a:r>
              <a:rPr lang="en-US" dirty="0" err="1" smtClean="0"/>
              <a:t>protens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75A61-A44F-4D00-B01B-8F8E1C5944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95C23-6F55-4551-8310-1CB84245911C}" type="datetimeFigureOut">
              <a:rPr lang="zh-CN" altLang="en-US" smtClean="0"/>
              <a:pPr/>
              <a:t>2011-4-28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1BFD-4E3C-42AF-AD21-298C3345A8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Proposing </a:t>
            </a:r>
            <a:r>
              <a:rPr lang="en-US" altLang="zh-CN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an Active Site in </a:t>
            </a:r>
            <a:r>
              <a:rPr lang="en-US" altLang="zh-CN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NgBR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for Cancer Treatment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15616" y="4509120"/>
            <a:ext cx="6656784" cy="982960"/>
          </a:xfrm>
        </p:spPr>
        <p:txBody>
          <a:bodyPr/>
          <a:lstStyle/>
          <a:p>
            <a:r>
              <a:rPr lang="en-US" altLang="zh-CN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Geng</a:t>
            </a: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Lee, Anna Weber, </a:t>
            </a:r>
            <a:r>
              <a:rPr lang="en-US" altLang="zh-CN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Qianhong</a:t>
            </a: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Zhu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en-US" altLang="zh-CN" dirty="0" err="1" smtClean="0"/>
              <a:t>NgBR</a:t>
            </a:r>
            <a:r>
              <a:rPr lang="en-US" altLang="zh-CN" dirty="0" smtClean="0"/>
              <a:t> in the body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68008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4322434"/>
            <a:ext cx="849694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NgBR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found in the endothelial cells (EC)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NgBR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important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in vascular endothelial growth factor (VEGF)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migration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NgBR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hinders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movement of vascular smooth muscle cells (VSMC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NgBR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binds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Farnesyl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group of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Ras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.  Interactions between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NgBR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Farnesyl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Ras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may promote the growth of cancerous cells.</a:t>
            </a:r>
            <a:endParaRPr lang="zh-CN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NgBR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deficiency leads to reduced VEGF function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955374"/>
            <a:ext cx="7386638" cy="2428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143000" y="2488649"/>
            <a:ext cx="716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latin typeface="Times New Roman" pitchFamily="18" charset="0"/>
                <a:cs typeface="Times New Roman" pitchFamily="18" charset="0"/>
              </a:rPr>
              <a:t>Control                            No Nogo-B (severe defect)      No NgBR (severe defect)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6200" y="4546049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latin typeface="Times New Roman" pitchFamily="18" charset="0"/>
                <a:cs typeface="Times New Roman" pitchFamily="18" charset="0"/>
              </a:rPr>
              <a:t>trunk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6200" y="3399874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latin typeface="Times New Roman" pitchFamily="18" charset="0"/>
                <a:cs typeface="Times New Roman" pitchFamily="18" charset="0"/>
              </a:rPr>
              <a:t>whole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43174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2"/>
          <p:cNvCxnSpPr/>
          <p:nvPr/>
        </p:nvCxnSpPr>
        <p:spPr>
          <a:xfrm>
            <a:off x="1371600" y="43936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4"/>
          <p:cNvCxnSpPr/>
          <p:nvPr/>
        </p:nvCxnSpPr>
        <p:spPr>
          <a:xfrm>
            <a:off x="1600200" y="43936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5"/>
          <p:cNvCxnSpPr/>
          <p:nvPr/>
        </p:nvCxnSpPr>
        <p:spPr>
          <a:xfrm>
            <a:off x="1752600" y="44698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6"/>
          <p:cNvCxnSpPr/>
          <p:nvPr/>
        </p:nvCxnSpPr>
        <p:spPr>
          <a:xfrm>
            <a:off x="1981200" y="44698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7"/>
          <p:cNvCxnSpPr/>
          <p:nvPr/>
        </p:nvCxnSpPr>
        <p:spPr>
          <a:xfrm>
            <a:off x="2133600" y="44698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8"/>
          <p:cNvCxnSpPr/>
          <p:nvPr/>
        </p:nvCxnSpPr>
        <p:spPr>
          <a:xfrm>
            <a:off x="2362200" y="44698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9"/>
          <p:cNvCxnSpPr/>
          <p:nvPr/>
        </p:nvCxnSpPr>
        <p:spPr>
          <a:xfrm>
            <a:off x="2514600" y="44698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30"/>
          <p:cNvCxnSpPr/>
          <p:nvPr/>
        </p:nvCxnSpPr>
        <p:spPr>
          <a:xfrm>
            <a:off x="2667000" y="43936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1"/>
          <p:cNvCxnSpPr/>
          <p:nvPr/>
        </p:nvCxnSpPr>
        <p:spPr>
          <a:xfrm>
            <a:off x="2819400" y="43174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2"/>
          <p:cNvCxnSpPr/>
          <p:nvPr/>
        </p:nvCxnSpPr>
        <p:spPr>
          <a:xfrm>
            <a:off x="2971800" y="42412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3"/>
          <p:cNvCxnSpPr/>
          <p:nvPr/>
        </p:nvCxnSpPr>
        <p:spPr>
          <a:xfrm>
            <a:off x="3810000" y="42412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34"/>
          <p:cNvCxnSpPr/>
          <p:nvPr/>
        </p:nvCxnSpPr>
        <p:spPr>
          <a:xfrm>
            <a:off x="3581400" y="41650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35"/>
          <p:cNvCxnSpPr/>
          <p:nvPr/>
        </p:nvCxnSpPr>
        <p:spPr>
          <a:xfrm>
            <a:off x="3962400" y="4317449"/>
            <a:ext cx="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5436096" y="5528265"/>
            <a:ext cx="26082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i="1" dirty="0" smtClean="0">
                <a:latin typeface="Times New Roman" pitchFamily="18" charset="0"/>
                <a:cs typeface="Times New Roman" pitchFamily="18" charset="0"/>
              </a:rPr>
              <a:t>B. Zhao et al, Blood. 116 24 5427 2010</a:t>
            </a:r>
            <a:endParaRPr lang="en-US" altLang="zh-CN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580526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Times New Roman" pitchFamily="18" charset="0"/>
              </a:rPr>
              <a:t>S</a:t>
            </a:r>
            <a:r>
              <a:rPr lang="en-US" altLang="zh-CN" dirty="0" smtClean="0">
                <a:cs typeface="Times New Roman" pitchFamily="18" charset="0"/>
              </a:rPr>
              <a:t>evere </a:t>
            </a:r>
            <a:r>
              <a:rPr lang="en-US" altLang="zh-CN" dirty="0">
                <a:cs typeface="Times New Roman" pitchFamily="18" charset="0"/>
              </a:rPr>
              <a:t>defects in the formation of </a:t>
            </a:r>
            <a:r>
              <a:rPr lang="en-US" altLang="zh-CN" dirty="0" err="1">
                <a:cs typeface="Times New Roman" pitchFamily="18" charset="0"/>
              </a:rPr>
              <a:t>intersomitic</a:t>
            </a:r>
            <a:r>
              <a:rPr lang="en-US" altLang="zh-CN" dirty="0">
                <a:cs typeface="Times New Roman" pitchFamily="18" charset="0"/>
              </a:rPr>
              <a:t> vessels (</a:t>
            </a:r>
            <a:r>
              <a:rPr lang="en-US" altLang="zh-CN" dirty="0" smtClean="0">
                <a:cs typeface="Times New Roman" pitchFamily="18" charset="0"/>
              </a:rPr>
              <a:t>ISV, yellow arrows) were seen by knocking out either </a:t>
            </a:r>
            <a:r>
              <a:rPr lang="en-US" altLang="zh-CN" dirty="0" err="1">
                <a:cs typeface="Times New Roman" pitchFamily="18" charset="0"/>
              </a:rPr>
              <a:t>Nogo</a:t>
            </a:r>
            <a:r>
              <a:rPr lang="en-US" altLang="zh-CN" dirty="0">
                <a:cs typeface="Times New Roman" pitchFamily="18" charset="0"/>
              </a:rPr>
              <a:t>-B or the </a:t>
            </a:r>
            <a:r>
              <a:rPr lang="en-US" altLang="zh-CN" dirty="0" err="1">
                <a:cs typeface="Times New Roman" pitchFamily="18" charset="0"/>
              </a:rPr>
              <a:t>NgBR</a:t>
            </a:r>
            <a:r>
              <a:rPr lang="en-US" altLang="zh-CN" dirty="0" smtClean="0">
                <a:cs typeface="Times New Roman" pitchFamily="18" charset="0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altLang="zh-CN" dirty="0" err="1" smtClean="0"/>
              <a:t>Jmol</a:t>
            </a:r>
            <a:r>
              <a:rPr lang="en-US" altLang="zh-CN" dirty="0" smtClean="0"/>
              <a:t> model of </a:t>
            </a:r>
            <a:r>
              <a:rPr lang="en-US" altLang="zh-CN" dirty="0" err="1" smtClean="0"/>
              <a:t>NgBR</a:t>
            </a:r>
            <a:endParaRPr lang="zh-CN" altLang="en-US" dirty="0"/>
          </a:p>
        </p:txBody>
      </p:sp>
      <p:pic>
        <p:nvPicPr>
          <p:cNvPr id="15" name="Picture 5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43600"/>
            <a:ext cx="6572250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Arrow Connector 108"/>
          <p:cNvCxnSpPr/>
          <p:nvPr/>
        </p:nvCxnSpPr>
        <p:spPr>
          <a:xfrm rot="10800000">
            <a:off x="3581400" y="4477400"/>
            <a:ext cx="1219200" cy="11430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10"/>
          <p:cNvCxnSpPr/>
          <p:nvPr/>
        </p:nvCxnSpPr>
        <p:spPr>
          <a:xfrm rot="16200000" flipV="1">
            <a:off x="2095500" y="4896500"/>
            <a:ext cx="1676400" cy="6858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14"/>
          <p:cNvCxnSpPr/>
          <p:nvPr/>
        </p:nvCxnSpPr>
        <p:spPr>
          <a:xfrm rot="16200000" flipH="1">
            <a:off x="1219200" y="1658000"/>
            <a:ext cx="2362200" cy="12954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20"/>
          <p:cNvSpPr txBox="1"/>
          <p:nvPr/>
        </p:nvSpPr>
        <p:spPr>
          <a:xfrm>
            <a:off x="1371600" y="8622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EE-FPP</a:t>
            </a:r>
            <a:endParaRPr lang="en-US" sz="1600" dirty="0"/>
          </a:p>
        </p:txBody>
      </p:sp>
      <p:sp>
        <p:nvSpPr>
          <p:cNvPr id="20" name="TextBox 121"/>
          <p:cNvSpPr txBox="1"/>
          <p:nvPr/>
        </p:nvSpPr>
        <p:spPr>
          <a:xfrm>
            <a:off x="4495800" y="5544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His 137</a:t>
            </a:r>
            <a:endParaRPr lang="en-US" sz="1600" dirty="0"/>
          </a:p>
        </p:txBody>
      </p:sp>
      <p:sp>
        <p:nvSpPr>
          <p:cNvPr id="21" name="TextBox 122"/>
          <p:cNvSpPr txBox="1"/>
          <p:nvPr/>
        </p:nvSpPr>
        <p:spPr>
          <a:xfrm>
            <a:off x="2895600" y="60014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/>
              <a:t>Gln</a:t>
            </a:r>
            <a:r>
              <a:rPr lang="en-US" sz="1600" dirty="0" smtClean="0"/>
              <a:t> 110</a:t>
            </a:r>
            <a:endParaRPr lang="en-US" sz="1600" dirty="0"/>
          </a:p>
        </p:txBody>
      </p:sp>
      <p:cxnSp>
        <p:nvCxnSpPr>
          <p:cNvPr id="22" name="Straight Arrow Connector 125"/>
          <p:cNvCxnSpPr/>
          <p:nvPr/>
        </p:nvCxnSpPr>
        <p:spPr>
          <a:xfrm>
            <a:off x="685800" y="3486800"/>
            <a:ext cx="1295400" cy="2286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26"/>
          <p:cNvSpPr txBox="1"/>
          <p:nvPr/>
        </p:nvSpPr>
        <p:spPr>
          <a:xfrm>
            <a:off x="0" y="3300646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/>
              <a:t>Glu</a:t>
            </a:r>
            <a:r>
              <a:rPr lang="en-US" sz="1600" dirty="0" smtClean="0"/>
              <a:t> 107</a:t>
            </a:r>
            <a:endParaRPr lang="en-US" sz="1600" dirty="0"/>
          </a:p>
        </p:txBody>
      </p:sp>
      <p:cxnSp>
        <p:nvCxnSpPr>
          <p:cNvPr id="24" name="Straight Arrow Connector 128"/>
          <p:cNvCxnSpPr/>
          <p:nvPr/>
        </p:nvCxnSpPr>
        <p:spPr>
          <a:xfrm rot="5400000" flipH="1" flipV="1">
            <a:off x="1104900" y="4515500"/>
            <a:ext cx="1066800" cy="9906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29"/>
          <p:cNvSpPr txBox="1"/>
          <p:nvPr/>
        </p:nvSpPr>
        <p:spPr>
          <a:xfrm>
            <a:off x="685800" y="54680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5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algn="l" defTabSz="438912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/>
              <a:t>Gln</a:t>
            </a:r>
            <a:r>
              <a:rPr lang="en-US" sz="1600" dirty="0" smtClean="0"/>
              <a:t> 138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364088" y="836712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interactions between the ligand and the pocket are mainly van </a:t>
            </a:r>
            <a:r>
              <a:rPr lang="en-US" altLang="zh-CN" dirty="0" err="1" smtClean="0"/>
              <a:t>der</a:t>
            </a:r>
            <a:r>
              <a:rPr lang="en-US" altLang="zh-CN" dirty="0" smtClean="0"/>
              <a:t> Waals </a:t>
            </a:r>
            <a:r>
              <a:rPr lang="en-US" altLang="zh-CN" dirty="0" smtClean="0"/>
              <a:t>interactions. We found Ser 115, </a:t>
            </a:r>
            <a:r>
              <a:rPr lang="en-US" altLang="zh-CN" dirty="0" err="1" smtClean="0"/>
              <a:t>Glu</a:t>
            </a:r>
            <a:r>
              <a:rPr lang="en-US" altLang="zh-CN" dirty="0" smtClean="0"/>
              <a:t> 107 , </a:t>
            </a:r>
            <a:r>
              <a:rPr lang="en-US" altLang="zh-CN" dirty="0" err="1" smtClean="0"/>
              <a:t>Gln</a:t>
            </a:r>
            <a:r>
              <a:rPr lang="en-US" altLang="zh-CN" dirty="0" smtClean="0"/>
              <a:t> 110, Tyr 135 and His 137 can form H-binding with the </a:t>
            </a:r>
            <a:r>
              <a:rPr lang="en-US" altLang="zh-CN" dirty="0" err="1" smtClean="0"/>
              <a:t>ligand</a:t>
            </a:r>
            <a:r>
              <a:rPr lang="en-US" altLang="zh-CN" dirty="0" smtClean="0"/>
              <a:t> we designed.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Ligand</a:t>
            </a:r>
            <a:r>
              <a:rPr lang="en-US" dirty="0" smtClean="0"/>
              <a:t> Creation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785918" y="1643050"/>
          <a:ext cx="5548411" cy="4525963"/>
        </p:xfrm>
        <a:graphic>
          <a:graphicData uri="http://schemas.openxmlformats.org/presentationml/2006/ole">
            <p:oleObj spid="_x0000_s1026" name="CS ChemDraw Drawing" r:id="rId3" imgW="6219068" imgH="5073132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57884" y="171448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cs typeface="Times New Roman" pitchFamily="18" charset="0"/>
              </a:rPr>
              <a:t>Future </a:t>
            </a:r>
            <a:r>
              <a:rPr lang="en-US" altLang="zh-CN" dirty="0" smtClean="0">
                <a:cs typeface="Times New Roman" pitchFamily="18" charset="0"/>
              </a:rPr>
              <a:t>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cs typeface="Times New Roman" pitchFamily="18" charset="0"/>
              </a:rPr>
              <a:t>Dr</a:t>
            </a:r>
            <a:r>
              <a:rPr lang="en-US" altLang="zh-CN" dirty="0">
                <a:cs typeface="Times New Roman" pitchFamily="18" charset="0"/>
              </a:rPr>
              <a:t>. </a:t>
            </a:r>
            <a:r>
              <a:rPr lang="en-US" altLang="zh-CN" dirty="0" err="1" smtClean="0">
                <a:cs typeface="Times New Roman" pitchFamily="18" charset="0"/>
              </a:rPr>
              <a:t>Maio</a:t>
            </a:r>
            <a:r>
              <a:rPr lang="en-US" altLang="zh-CN" dirty="0" smtClean="0">
                <a:cs typeface="Times New Roman" pitchFamily="18" charset="0"/>
              </a:rPr>
              <a:t>: Determine </a:t>
            </a:r>
            <a:r>
              <a:rPr lang="en-US" altLang="zh-CN" dirty="0">
                <a:cs typeface="Times New Roman" pitchFamily="18" charset="0"/>
              </a:rPr>
              <a:t>the active site of </a:t>
            </a:r>
            <a:r>
              <a:rPr lang="en-US" altLang="zh-CN" dirty="0" err="1">
                <a:cs typeface="Times New Roman" pitchFamily="18" charset="0"/>
              </a:rPr>
              <a:t>NgBR</a:t>
            </a:r>
            <a:r>
              <a:rPr lang="en-US" altLang="zh-CN" dirty="0">
                <a:cs typeface="Times New Roman" pitchFamily="18" charset="0"/>
              </a:rPr>
              <a:t>.  </a:t>
            </a:r>
            <a:endParaRPr lang="en-US" altLang="zh-CN" dirty="0" smtClean="0">
              <a:cs typeface="Times New Roman" pitchFamily="18" charset="0"/>
            </a:endParaRPr>
          </a:p>
          <a:p>
            <a:endParaRPr lang="en-US" altLang="zh-CN" dirty="0">
              <a:cs typeface="Times New Roman" pitchFamily="18" charset="0"/>
            </a:endParaRPr>
          </a:p>
          <a:p>
            <a:r>
              <a:rPr lang="en-US" altLang="zh-CN" dirty="0" smtClean="0"/>
              <a:t>We: synthesize a </a:t>
            </a:r>
            <a:r>
              <a:rPr lang="en-US" altLang="zh-CN" dirty="0" err="1" smtClean="0"/>
              <a:t>ligand</a:t>
            </a:r>
            <a:r>
              <a:rPr lang="en-US" altLang="zh-CN" dirty="0" smtClean="0"/>
              <a:t> we designed and find out the bonding with the </a:t>
            </a:r>
            <a:r>
              <a:rPr lang="en-US" altLang="zh-CN" dirty="0" err="1" smtClean="0"/>
              <a:t>NgBR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Determine the structure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Homology </a:t>
            </a:r>
            <a:r>
              <a:rPr lang="en-US" altLang="zh-CN" smtClean="0"/>
              <a:t>Modeling </a:t>
            </a:r>
            <a:r>
              <a:rPr lang="en-US" altLang="zh-CN" dirty="0" smtClean="0"/>
              <a:t>as </a:t>
            </a:r>
            <a:r>
              <a:rPr lang="en-US" altLang="zh-CN" smtClean="0"/>
              <a:t>a </a:t>
            </a:r>
            <a:r>
              <a:rPr lang="en-US" altLang="zh-CN" smtClean="0"/>
              <a:t>Teaching </a:t>
            </a:r>
            <a:r>
              <a:rPr lang="en-US" altLang="zh-CN" dirty="0" smtClean="0"/>
              <a:t>T</a:t>
            </a:r>
            <a:r>
              <a:rPr lang="en-US" altLang="zh-CN" smtClean="0"/>
              <a:t>ool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NgBR</a:t>
            </a:r>
            <a:r>
              <a:rPr lang="en-US" dirty="0" smtClean="0"/>
              <a:t> was based on a theoretical model</a:t>
            </a:r>
          </a:p>
          <a:p>
            <a:endParaRPr lang="en-US" dirty="0" smtClean="0"/>
          </a:p>
          <a:p>
            <a:r>
              <a:rPr lang="en-US" dirty="0" smtClean="0"/>
              <a:t>How is a homology model made?</a:t>
            </a:r>
          </a:p>
          <a:p>
            <a:endParaRPr lang="en-US" dirty="0" smtClean="0"/>
          </a:p>
          <a:p>
            <a:r>
              <a:rPr lang="en-US" dirty="0" smtClean="0"/>
              <a:t>Benefits of homology models</a:t>
            </a:r>
            <a:br>
              <a:rPr 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340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主题</vt:lpstr>
      <vt:lpstr>CS ChemDraw Drawing</vt:lpstr>
      <vt:lpstr>Proposing Ligands and an Active Site in NgBR for Cancer Treatment</vt:lpstr>
      <vt:lpstr>NgBR in the body</vt:lpstr>
      <vt:lpstr>Slide 3</vt:lpstr>
      <vt:lpstr>Jmol model of NgBR</vt:lpstr>
      <vt:lpstr>Ligand Creation</vt:lpstr>
      <vt:lpstr>Future Work</vt:lpstr>
      <vt:lpstr>Homology Modeling as a Teaching Tool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Proposing Ligands and an Active Site in NgBR for Cancer Treatment</dc:title>
  <dc:creator>Judy</dc:creator>
  <cp:lastModifiedBy>Margaret Franzen</cp:lastModifiedBy>
  <cp:revision>15</cp:revision>
  <dcterms:created xsi:type="dcterms:W3CDTF">2011-04-27T18:01:29Z</dcterms:created>
  <dcterms:modified xsi:type="dcterms:W3CDTF">2011-04-28T19:42:29Z</dcterms:modified>
</cp:coreProperties>
</file>