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799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780F3-F92C-A342-8D47-27113AE64A69}" type="datetimeFigureOut">
              <a:rPr lang="en-US" smtClean="0"/>
              <a:t>4/29/11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FCA5-2D1D-0142-8432-521299D96F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EFCA5-2D1D-0142-8432-521299D96F7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DFFA0F-3BB9-8D43-B5FF-D06FE5045C9C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F0EC2B-CDE8-F84D-823F-198ED4B76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6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Conserved Through the Ages: GATA-1 and Friend of GATA-1 (FOG-1) Interactions with DNA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667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57600"/>
            <a:ext cx="6477000" cy="2209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286" dirty="0" smtClean="0"/>
              <a:t>Student Researchers</a:t>
            </a:r>
            <a:r>
              <a:rPr lang="en-US" sz="2286" dirty="0" smtClean="0"/>
              <a:t>: </a:t>
            </a:r>
            <a:r>
              <a:rPr lang="en-US" sz="2286" dirty="0" smtClean="0"/>
              <a:t>Esmeralda </a:t>
            </a:r>
            <a:r>
              <a:rPr lang="en-US" sz="2286" dirty="0" err="1" smtClean="0"/>
              <a:t>Ambriz</a:t>
            </a:r>
            <a:r>
              <a:rPr lang="en-US" sz="2286" dirty="0" smtClean="0"/>
              <a:t>, </a:t>
            </a:r>
            <a:r>
              <a:rPr lang="en-US" sz="2286" dirty="0" err="1" smtClean="0"/>
              <a:t>Linnea</a:t>
            </a:r>
            <a:r>
              <a:rPr lang="en-US" sz="2286" dirty="0" smtClean="0"/>
              <a:t> </a:t>
            </a:r>
            <a:r>
              <a:rPr lang="en-US" sz="2286" dirty="0" err="1" smtClean="0"/>
              <a:t>Esberg</a:t>
            </a:r>
            <a:r>
              <a:rPr lang="en-US" sz="2286" dirty="0" smtClean="0"/>
              <a:t>,</a:t>
            </a:r>
            <a:r>
              <a:rPr lang="en-US" sz="2286" dirty="0" smtClean="0"/>
              <a:t> </a:t>
            </a:r>
          </a:p>
          <a:p>
            <a:r>
              <a:rPr lang="en-US" sz="2286" dirty="0" smtClean="0"/>
              <a:t>Nicole </a:t>
            </a:r>
            <a:r>
              <a:rPr lang="en-US" sz="2286" dirty="0" smtClean="0"/>
              <a:t>Fischer, Amy </a:t>
            </a:r>
            <a:r>
              <a:rPr lang="en-US" sz="2286" dirty="0" smtClean="0"/>
              <a:t>Ramirez</a:t>
            </a:r>
          </a:p>
          <a:p>
            <a:r>
              <a:rPr lang="en-US" sz="2286" dirty="0" smtClean="0"/>
              <a:t>Faculty Advisor: Dr. Colleen Conway</a:t>
            </a:r>
            <a:endParaRPr lang="en-US" sz="2286" dirty="0" smtClean="0"/>
          </a:p>
          <a:p>
            <a:r>
              <a:rPr lang="en-US" sz="2286" dirty="0" smtClean="0"/>
              <a:t>	~Mount Mary College </a:t>
            </a:r>
          </a:p>
          <a:p>
            <a:r>
              <a:rPr lang="en-US" sz="2286" dirty="0" smtClean="0"/>
              <a:t>Resear</a:t>
            </a:r>
            <a:r>
              <a:rPr lang="en-US" sz="2286" dirty="0" smtClean="0"/>
              <a:t>ch Mentor</a:t>
            </a:r>
            <a:r>
              <a:rPr lang="en-US" sz="2286" dirty="0" smtClean="0"/>
              <a:t>: Dr. Michele Battle</a:t>
            </a:r>
          </a:p>
          <a:p>
            <a:r>
              <a:rPr lang="en-US" sz="2286" dirty="0" smtClean="0"/>
              <a:t>	~Medical </a:t>
            </a:r>
            <a:r>
              <a:rPr lang="en-US" sz="2286" dirty="0" smtClean="0"/>
              <a:t>College of Wisconsin </a:t>
            </a:r>
          </a:p>
          <a:p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983926" y="2566606"/>
            <a:ext cx="6309360" cy="17247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pic>
        <p:nvPicPr>
          <p:cNvPr id="12" name="Picture Placeholder 11" descr="stem_cel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 amt="27000"/>
          </a:blip>
          <a:srcRect t="-16265" b="-16265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76200" y="972264"/>
            <a:ext cx="6096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en-US" sz="1600" dirty="0" smtClean="0">
                <a:latin typeface="American Typewriter"/>
                <a:cs typeface="American Typewriter"/>
              </a:rPr>
              <a:t> Cantor, A.B., et al. (2002). </a:t>
            </a:r>
            <a:r>
              <a:rPr lang="en-US" sz="1600" i="1" dirty="0" smtClean="0">
                <a:latin typeface="American Typewriter"/>
                <a:cs typeface="American Typewriter"/>
              </a:rPr>
              <a:t>Distinct Domains of the GATA-1 Cofactor FOG-1 Differentially Influence </a:t>
            </a:r>
            <a:r>
              <a:rPr lang="en-US" sz="1600" i="1" dirty="0" err="1" smtClean="0">
                <a:latin typeface="American Typewriter"/>
                <a:cs typeface="American Typewriter"/>
              </a:rPr>
              <a:t>Erythroid</a:t>
            </a:r>
            <a:r>
              <a:rPr lang="en-US" sz="1600" i="1" dirty="0" smtClean="0">
                <a:latin typeface="American Typewriter"/>
                <a:cs typeface="American Typewriter"/>
              </a:rPr>
              <a:t> versus Megakaryocytic Maturation. </a:t>
            </a:r>
            <a:r>
              <a:rPr lang="en-US" sz="1600" dirty="0" smtClean="0">
                <a:latin typeface="American Typewriter"/>
                <a:cs typeface="American Typewriter"/>
              </a:rPr>
              <a:t>Mol. Cell. Biol. 22 (12): 4268-4279. </a:t>
            </a:r>
          </a:p>
          <a:p>
            <a:pPr lvl="0">
              <a:buFont typeface="Arial"/>
              <a:buChar char="•"/>
            </a:pPr>
            <a:r>
              <a:rPr lang="en-US" sz="1600" dirty="0" err="1" smtClean="0">
                <a:latin typeface="American Typewriter"/>
                <a:cs typeface="American Typewriter"/>
              </a:rPr>
              <a:t>Liew</a:t>
            </a:r>
            <a:r>
              <a:rPr lang="en-US" sz="1600" dirty="0" smtClean="0">
                <a:latin typeface="American Typewriter"/>
                <a:cs typeface="American Typewriter"/>
              </a:rPr>
              <a:t>, C.K., et al. (2005) </a:t>
            </a:r>
            <a:r>
              <a:rPr lang="en-US" sz="1600" i="1" dirty="0" smtClean="0">
                <a:latin typeface="American Typewriter"/>
                <a:cs typeface="American Typewriter"/>
              </a:rPr>
              <a:t>Zinc fingers as protein recognition motifs: structural basis for the GATA-1/friend of GATA interaction</a:t>
            </a:r>
            <a:r>
              <a:rPr lang="en-US" sz="1600" dirty="0" smtClean="0">
                <a:latin typeface="American Typewriter"/>
                <a:cs typeface="American Typewriter"/>
              </a:rPr>
              <a:t>. </a:t>
            </a:r>
            <a:r>
              <a:rPr lang="en-US" sz="1600" dirty="0" err="1" smtClean="0">
                <a:latin typeface="American Typewriter"/>
                <a:cs typeface="American Typewriter"/>
              </a:rPr>
              <a:t>Proc.Natl.Acad.Sci.Usa</a:t>
            </a:r>
            <a:r>
              <a:rPr lang="en-US" sz="1600" dirty="0" smtClean="0">
                <a:latin typeface="American Typewriter"/>
                <a:cs typeface="American Typewriter"/>
              </a:rPr>
              <a:t>, 102 (3): 583-588. </a:t>
            </a:r>
            <a:endParaRPr lang="en-US" sz="1600" dirty="0" smtClean="0"/>
          </a:p>
          <a:p>
            <a:pPr lvl="0">
              <a:buFont typeface="Arial"/>
              <a:buChar char="•"/>
            </a:pPr>
            <a:r>
              <a:rPr lang="en-US" sz="1600" dirty="0" err="1" smtClean="0"/>
              <a:t>Tjandra</a:t>
            </a:r>
            <a:r>
              <a:rPr lang="en-US" sz="1600" dirty="0" smtClean="0"/>
              <a:t>, N. </a:t>
            </a:r>
            <a:r>
              <a:rPr lang="en-US" sz="1600" dirty="0" err="1" smtClean="0"/>
              <a:t>Ominchinski</a:t>
            </a:r>
            <a:r>
              <a:rPr lang="en-US" sz="1600" dirty="0" smtClean="0"/>
              <a:t>, J.G., </a:t>
            </a:r>
            <a:r>
              <a:rPr lang="en-US" sz="1600" dirty="0" err="1" smtClean="0"/>
              <a:t>Gronenborn</a:t>
            </a:r>
            <a:r>
              <a:rPr lang="en-US" sz="1600" dirty="0" smtClean="0"/>
              <a:t>, A.M., </a:t>
            </a:r>
            <a:r>
              <a:rPr lang="en-US" sz="1600" dirty="0" err="1" smtClean="0"/>
              <a:t>Clore</a:t>
            </a:r>
            <a:r>
              <a:rPr lang="en-US" sz="1600" dirty="0" smtClean="0"/>
              <a:t>, G.M. (1991) </a:t>
            </a:r>
            <a:r>
              <a:rPr lang="en-US" sz="1600" i="1" dirty="0" smtClean="0"/>
              <a:t>Solution structure of the C-terminal domain of Chicken GATA-1 bound to DNA, NMR, regularized mean structure</a:t>
            </a:r>
            <a:r>
              <a:rPr lang="en-US" sz="1600" dirty="0" smtClean="0"/>
              <a:t>. </a:t>
            </a:r>
            <a:r>
              <a:rPr lang="en-US" sz="1600" dirty="0" err="1" smtClean="0"/>
              <a:t>Nat.Struct.Biol</a:t>
            </a:r>
            <a:r>
              <a:rPr lang="en-US" sz="1600" dirty="0" smtClean="0"/>
              <a:t>. 4: 732-738.</a:t>
            </a:r>
          </a:p>
          <a:p>
            <a:pPr lvl="0">
              <a:buFont typeface="Arial"/>
              <a:buChar char="•"/>
            </a:pPr>
            <a:r>
              <a:rPr lang="en-US" sz="1600" dirty="0" err="1" smtClean="0"/>
              <a:t>Vonderfecht,T.R.,et.al</a:t>
            </a:r>
            <a:r>
              <a:rPr lang="en-US" sz="1600" dirty="0" smtClean="0"/>
              <a:t>. (2008) </a:t>
            </a:r>
            <a:r>
              <a:rPr lang="en-US" sz="1600" i="1" dirty="0" smtClean="0"/>
              <a:t>Substitutions of DNA contacting amino acids with functional variants in GATA-1 zinc finger: A structurally and </a:t>
            </a:r>
            <a:r>
              <a:rPr lang="en-US" sz="1600" i="1" dirty="0" err="1" smtClean="0"/>
              <a:t>phylogenetically</a:t>
            </a:r>
            <a:r>
              <a:rPr lang="en-US" sz="1600" i="1" dirty="0" smtClean="0"/>
              <a:t> guided mutagenesis</a:t>
            </a:r>
            <a:r>
              <a:rPr lang="en-US" sz="1600" dirty="0" smtClean="0"/>
              <a:t>. </a:t>
            </a:r>
            <a:r>
              <a:rPr lang="en-US" sz="1600" dirty="0" err="1" smtClean="0"/>
              <a:t>Biochem</a:t>
            </a:r>
            <a:r>
              <a:rPr lang="en-US" sz="1600" dirty="0" smtClean="0"/>
              <a:t>. </a:t>
            </a:r>
            <a:r>
              <a:rPr lang="en-US" sz="1600" dirty="0" err="1" smtClean="0"/>
              <a:t>Biophy</a:t>
            </a:r>
            <a:r>
              <a:rPr lang="en-US" sz="1600" dirty="0" smtClean="0"/>
              <a:t>. Res. Comm. 269 (4) 1052-1056.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Distinct Domains of the GATA-1 Cofactor FOG-1 Differentially Influence </a:t>
            </a:r>
            <a:r>
              <a:rPr lang="en-US" sz="1600" dirty="0" err="1" smtClean="0"/>
              <a:t>Erythroid</a:t>
            </a:r>
            <a:r>
              <a:rPr lang="en-US" sz="1600" dirty="0" smtClean="0"/>
              <a:t> versus Megakaryocytic Maturation. Alan B. Cantor,1 Samuel G. Katz,1,2 and Stuart H. Orkin1,2. Mol Cell Biol. 2002 June; 22(12): 4268–4279.</a:t>
            </a:r>
          </a:p>
          <a:p>
            <a:pPr lvl="0"/>
            <a:endParaRPr lang="en-US" dirty="0" smtClean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47800"/>
            <a:ext cx="6172200" cy="205359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Acknowledgments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038600"/>
            <a:ext cx="6858000" cy="234315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MSOE’s</a:t>
            </a:r>
            <a:r>
              <a:rPr lang="en-US" dirty="0" smtClean="0"/>
              <a:t> Center for </a:t>
            </a:r>
            <a:r>
              <a:rPr lang="en-US" dirty="0" err="1" smtClean="0"/>
              <a:t>BioMolecular</a:t>
            </a:r>
            <a:r>
              <a:rPr lang="en-US" dirty="0" smtClean="0"/>
              <a:t> Modeling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Dr. Tim Herman and Dr. Margaret </a:t>
            </a:r>
            <a:r>
              <a:rPr lang="en-US" dirty="0" err="1" smtClean="0"/>
              <a:t>Franzen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This project was supported under the CREST Project funded by the National Science Foundation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Thank you to Dr. Michele Battle!!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Come see our poster!!!</a:t>
            </a:r>
            <a:endParaRPr lang="en-US" dirty="0"/>
          </a:p>
        </p:txBody>
      </p:sp>
      <p:pic>
        <p:nvPicPr>
          <p:cNvPr id="8" name="Picture 7" descr="IMG_0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207000"/>
            <a:ext cx="1796143" cy="1397000"/>
          </a:xfrm>
          <a:prstGeom prst="rect">
            <a:avLst/>
          </a:prstGeom>
        </p:spPr>
      </p:pic>
      <p:pic>
        <p:nvPicPr>
          <p:cNvPr id="9" name="Picture 8" descr="cutest-m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16910"/>
            <a:ext cx="2540000" cy="1793240"/>
          </a:xfrm>
          <a:prstGeom prst="rect">
            <a:avLst/>
          </a:prstGeom>
        </p:spPr>
      </p:pic>
      <p:pic>
        <p:nvPicPr>
          <p:cNvPr id="10" name="Picture 9" descr="dolphi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04800"/>
            <a:ext cx="2717800" cy="1924106"/>
          </a:xfrm>
          <a:prstGeom prst="rect">
            <a:avLst/>
          </a:prstGeom>
        </p:spPr>
      </p:pic>
      <p:pic>
        <p:nvPicPr>
          <p:cNvPr id="11" name="Picture 10" descr="2539052583_66e289ef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228906"/>
            <a:ext cx="2413000" cy="1930400"/>
          </a:xfrm>
          <a:prstGeom prst="rect">
            <a:avLst/>
          </a:prstGeom>
        </p:spPr>
      </p:pic>
      <p:pic>
        <p:nvPicPr>
          <p:cNvPr id="12" name="Picture 11" descr="600_pengu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524000"/>
            <a:ext cx="2992925" cy="1511427"/>
          </a:xfrm>
          <a:prstGeom prst="rect">
            <a:avLst/>
          </a:prstGeom>
        </p:spPr>
      </p:pic>
      <p:pic>
        <p:nvPicPr>
          <p:cNvPr id="13" name="Picture 12" descr="Red-tailed_Hawk_Buteo_jamaicensis_Full_Body_1880p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499515"/>
            <a:ext cx="1376298" cy="1519785"/>
          </a:xfrm>
          <a:prstGeom prst="rect">
            <a:avLst/>
          </a:prstGeom>
        </p:spPr>
      </p:pic>
      <p:pic>
        <p:nvPicPr>
          <p:cNvPr id="14" name="Picture 13" descr="t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2335479"/>
            <a:ext cx="1447800" cy="1017321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6172200" cy="205359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43200" y="3276600"/>
            <a:ext cx="6172200" cy="222885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6 GATA proteins</a:t>
            </a:r>
          </a:p>
          <a:p>
            <a:pPr>
              <a:buFont typeface="Arial"/>
              <a:buChar char="•"/>
            </a:pPr>
            <a:r>
              <a:rPr lang="en-US" dirty="0" smtClean="0"/>
              <a:t>Zinc Fingers</a:t>
            </a:r>
          </a:p>
          <a:p>
            <a:pPr>
              <a:buFont typeface="Arial"/>
              <a:buChar char="•"/>
            </a:pPr>
            <a:r>
              <a:rPr lang="en-US" dirty="0" smtClean="0"/>
              <a:t>Matured blood-hematopoietic stem cells</a:t>
            </a:r>
          </a:p>
          <a:p>
            <a:pPr>
              <a:buFont typeface="Arial"/>
              <a:buChar char="•"/>
            </a:pPr>
            <a:r>
              <a:rPr lang="en-US" dirty="0" smtClean="0"/>
              <a:t>GATA-1 is a transcription factor</a:t>
            </a:r>
          </a:p>
          <a:p>
            <a:pPr>
              <a:buFont typeface="Arial"/>
              <a:buChar char="•"/>
            </a:pPr>
            <a:r>
              <a:rPr lang="en-US" smtClean="0"/>
              <a:t>FOG-1</a:t>
            </a:r>
          </a:p>
          <a:p>
            <a:pPr>
              <a:buFont typeface="Arial"/>
              <a:buChar char="•"/>
            </a:pPr>
            <a:r>
              <a:rPr lang="en-US" dirty="0" smtClean="0"/>
              <a:t>Mutations</a:t>
            </a:r>
            <a:endParaRPr lang="en-US" dirty="0"/>
          </a:p>
        </p:txBody>
      </p:sp>
      <p:pic>
        <p:nvPicPr>
          <p:cNvPr id="4" name="Picture 3" descr="P234036-Coloured_SEM_of_a_megakaryocyte_bone_marrow_cell-SPL.jp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8034" y="152400"/>
            <a:ext cx="2326766" cy="2133600"/>
          </a:xfrm>
          <a:prstGeom prst="rect">
            <a:avLst/>
          </a:prstGeom>
        </p:spPr>
      </p:pic>
      <p:pic>
        <p:nvPicPr>
          <p:cNvPr id="5" name="Picture 4" descr="stem_cell.jp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191000" y="152400"/>
            <a:ext cx="2286000" cy="1916545"/>
          </a:xfrm>
          <a:prstGeom prst="rect">
            <a:avLst/>
          </a:prstGeom>
        </p:spPr>
      </p:pic>
      <p:pic>
        <p:nvPicPr>
          <p:cNvPr id="6" name="Picture 5" descr="platelet.jp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6531519" y="152400"/>
            <a:ext cx="2460081" cy="1542834"/>
          </a:xfrm>
          <a:prstGeom prst="rect">
            <a:avLst/>
          </a:prstGeom>
        </p:spPr>
      </p:pic>
      <p:pic>
        <p:nvPicPr>
          <p:cNvPr id="7" name="Picture 6" descr="macrophage.jpg"/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6531519" y="1752600"/>
            <a:ext cx="2460081" cy="1938543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HEMATOPOIETIC STEM CELL DIAGRAM</a:t>
            </a:r>
            <a:endParaRPr lang="en-US" dirty="0"/>
          </a:p>
        </p:txBody>
      </p:sp>
      <p:pic>
        <p:nvPicPr>
          <p:cNvPr id="4" name="Content Placeholder 3" descr="post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074" r="-6074"/>
          <a:stretch>
            <a:fillRect/>
          </a:stretch>
        </p:blipFill>
        <p:spPr/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GATA-1 FOG-1 INTERACTION</a:t>
            </a:r>
            <a:endParaRPr lang="en-US" dirty="0"/>
          </a:p>
        </p:txBody>
      </p:sp>
      <p:pic>
        <p:nvPicPr>
          <p:cNvPr id="4" name="Content Placeholder 3" descr="GATA1.FOG1 BIND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5760" b="-5760"/>
          <a:stretch>
            <a:fillRect/>
          </a:stretch>
        </p:blipFill>
        <p:spPr/>
      </p:pic>
    </p:spTree>
  </p:cSld>
  <p:clrMapOvr>
    <a:masterClrMapping/>
  </p:clrMapOvr>
  <mc:AlternateContent xmlns:mp="http://schemas.microsoft.com/office/mac/powerpoint/2008/main">
    <mc:Choice Requires="mp">
      <mp:transition spd="slow"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GATA-1/FOG-1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Fruit fly U-Shaped and Mouse GATA-1 Zinc Finger</a:t>
            </a:r>
          </a:p>
          <a:p>
            <a:endParaRPr lang="en-US" dirty="0"/>
          </a:p>
        </p:txBody>
      </p:sp>
      <p:pic>
        <p:nvPicPr>
          <p:cNvPr id="4" name="Picture 3" descr="1Y0J for poster and tshi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44394"/>
            <a:ext cx="5943600" cy="4076624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GATA-1/DNA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276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C-terminal Zinc Finger of Chicken GATA-1</a:t>
            </a:r>
          </a:p>
        </p:txBody>
      </p:sp>
      <p:pic>
        <p:nvPicPr>
          <p:cNvPr id="4" name="Picture 3" descr="2GAT for poster and tshi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12967"/>
            <a:ext cx="4648200" cy="5445033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spd="slow">
        <mp:cube dir="u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GATA-4 is Essential for </a:t>
            </a:r>
            <a:r>
              <a:rPr lang="en-US" dirty="0" err="1" smtClean="0"/>
              <a:t>Jejunal</a:t>
            </a:r>
            <a:r>
              <a:rPr lang="en-US" dirty="0" smtClean="0"/>
              <a:t> Function in 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70% similarity GATA-1 &amp; GATA-4</a:t>
            </a:r>
          </a:p>
          <a:p>
            <a:r>
              <a:rPr lang="en-US" dirty="0" smtClean="0"/>
              <a:t>Knockout Mice</a:t>
            </a:r>
          </a:p>
          <a:p>
            <a:pPr lvl="1"/>
            <a:r>
              <a:rPr lang="en-US" dirty="0" smtClean="0"/>
              <a:t>GATA 4/6 Knockout</a:t>
            </a:r>
          </a:p>
          <a:p>
            <a:r>
              <a:rPr lang="en-US" dirty="0" smtClean="0"/>
              <a:t>Importance of GATA functioning   </a:t>
            </a:r>
            <a:endParaRPr lang="en-US" dirty="0"/>
          </a:p>
        </p:txBody>
      </p:sp>
      <p:pic>
        <p:nvPicPr>
          <p:cNvPr id="4" name="Picture 3" descr="cute mouse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3916489"/>
            <a:ext cx="3409950" cy="2557463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spd="slow"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Yeast 2-Hybrid Assay</a:t>
            </a:r>
          </a:p>
        </p:txBody>
      </p:sp>
      <p:pic>
        <p:nvPicPr>
          <p:cNvPr id="4" name="Picture 3" descr="sfmb2e_1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43" y="609600"/>
            <a:ext cx="6011357" cy="350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alpha val="75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>
              <a:rot lat="0" lon="0" rev="0"/>
            </a:camera>
            <a:lightRig rig="twoPt" dir="t">
              <a:rot lat="0" lon="0" rev="7200000"/>
            </a:lightRig>
          </a:scene3d>
          <a:sp3d>
            <a:bevelT w="25400" h="19050" prst="cross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62800" y="429648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Slonczewski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&amp; Foster 2009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471181"/>
            <a:ext cx="6172200" cy="189436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en-US" dirty="0" smtClean="0"/>
              <a:t>WHAT’S THE NEXT RESEARCH QUESTION?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587</TotalTime>
  <Words>501</Words>
  <Application>Microsoft Macintosh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Conserved Through the Ages: GATA-1 and Friend of GATA-1 (FOG-1) Interactions with DNA </vt:lpstr>
      <vt:lpstr>INTRODUCTION</vt:lpstr>
      <vt:lpstr>HEMATOPOIETIC STEM CELL DIAGRAM</vt:lpstr>
      <vt:lpstr> GATA-1 FOG-1 INTERACTION</vt:lpstr>
      <vt:lpstr>GATA-1/FOG-1 INTERACTIONS</vt:lpstr>
      <vt:lpstr>GATA-1/DNA INTERACTION</vt:lpstr>
      <vt:lpstr>GATA-4 is Essential for Jejunal Function in Mice</vt:lpstr>
      <vt:lpstr>HOW DO WE KNOW?</vt:lpstr>
      <vt:lpstr>WHAT’S THE NEXT RESEARCH QUESTION?</vt:lpstr>
      <vt:lpstr>REFERENCES</vt:lpstr>
      <vt:lpstr>Acknowledgments </vt:lpstr>
      <vt:lpstr>Questions?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Conserved Through the Ages: GATA-1 and Friend of GATA-1 (FOG-1) Interactions with DNA Mount Mary College</dc:title>
  <dc:creator>Esme</dc:creator>
  <cp:lastModifiedBy>Linnea Esberg</cp:lastModifiedBy>
  <cp:revision>25</cp:revision>
  <dcterms:created xsi:type="dcterms:W3CDTF">2011-04-29T17:21:39Z</dcterms:created>
  <dcterms:modified xsi:type="dcterms:W3CDTF">2011-04-29T18:06:46Z</dcterms:modified>
</cp:coreProperties>
</file>