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3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69EE4F-33DF-4C16-947E-F4423CB6571E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917103-FD62-45B9-80C4-80B0587CF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Klingbeil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Nicole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Reiff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James Wagner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1416067"/>
            <a:ext cx="7772400" cy="216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704" tIns="36352" rIns="72704" bIns="36352">
            <a:spAutoFit/>
          </a:bodyPr>
          <a:lstStyle/>
          <a:p>
            <a:pPr algn="ctr" defTabSz="3490042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Drug Design for Inhibition of Extracellular Signal-regulated Kinase 2</a:t>
            </a:r>
            <a:b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843272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en-US" sz="2600" dirty="0" smtClean="0"/>
              <a:t>ERK2 is part of a signaling cascade that results in neuronal </a:t>
            </a:r>
            <a:r>
              <a:rPr lang="en-US" sz="2600" dirty="0" err="1" smtClean="0"/>
              <a:t>differentation</a:t>
            </a:r>
            <a:r>
              <a:rPr lang="en-US" sz="2600" dirty="0" smtClean="0"/>
              <a:t>, </a:t>
            </a:r>
            <a:r>
              <a:rPr lang="en-US" sz="2600" dirty="0" err="1" smtClean="0"/>
              <a:t>mitogenesis</a:t>
            </a:r>
            <a:r>
              <a:rPr lang="en-US" sz="2600" dirty="0" smtClean="0"/>
              <a:t>, </a:t>
            </a:r>
            <a:r>
              <a:rPr lang="en-US" sz="2600" dirty="0" err="1" smtClean="0"/>
              <a:t>oncogenic</a:t>
            </a:r>
            <a:r>
              <a:rPr lang="en-US" sz="2600" dirty="0" smtClean="0"/>
              <a:t> transformation and apoptotic cell death.</a:t>
            </a:r>
          </a:p>
          <a:p>
            <a:pPr fontAlgn="ctr"/>
            <a:r>
              <a:rPr lang="en-US" sz="2600" dirty="0" smtClean="0"/>
              <a:t>In vascular endothelial cells, ERK activation typically leads to </a:t>
            </a:r>
            <a:r>
              <a:rPr lang="en-US" sz="2600" dirty="0" err="1" smtClean="0"/>
              <a:t>angiogenic</a:t>
            </a:r>
            <a:r>
              <a:rPr lang="en-US" sz="2600" dirty="0" smtClean="0"/>
              <a:t> sprouting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ERK2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762000"/>
            <a:ext cx="43241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5181600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Figure 1. </a:t>
            </a:r>
            <a:r>
              <a:rPr lang="en-US" sz="1400" dirty="0"/>
              <a:t>The upper pathway represents a typical example of a signaling cascade in which ERK-2 is involved in. The signaling cascade utilized by vascular endothelial cells is depicted by the bottom </a:t>
            </a:r>
            <a:r>
              <a:rPr lang="en-US" sz="1400" dirty="0" smtClean="0"/>
              <a:t>pathway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876800"/>
            <a:ext cx="3222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Goldfarb  </a:t>
            </a:r>
            <a:r>
              <a:rPr lang="en-US" sz="1200" i="1" dirty="0" smtClean="0"/>
              <a:t>Sci. STKE</a:t>
            </a:r>
            <a:r>
              <a:rPr lang="en-US" sz="1200" dirty="0" smtClean="0"/>
              <a:t>. </a:t>
            </a:r>
            <a:r>
              <a:rPr lang="en-US" sz="1200" b="1" dirty="0" smtClean="0"/>
              <a:t>2001</a:t>
            </a:r>
            <a:r>
              <a:rPr lang="en-US" sz="1200" dirty="0" smtClean="0"/>
              <a:t>, 106, pe37.</a:t>
            </a:r>
            <a:endParaRPr lang="en-US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en-US" sz="2800" dirty="0" smtClean="0"/>
              <a:t>ERK2 activity is regulated through control of the phosphorylation states of Thr185 and Tyr187</a:t>
            </a:r>
            <a:endParaRPr lang="en-US" dirty="0" smtClean="0"/>
          </a:p>
          <a:p>
            <a:pPr lvl="1" fontAlgn="ctr"/>
            <a:r>
              <a:rPr lang="en-US" sz="2400" dirty="0" smtClean="0"/>
              <a:t>ERK2 is active when phosphorylated and inactive when dephosphorylated</a:t>
            </a:r>
            <a:endParaRPr lang="en-US" dirty="0" smtClean="0"/>
          </a:p>
          <a:p>
            <a:pPr lvl="1" fontAlgn="ctr"/>
            <a:r>
              <a:rPr lang="en-US" sz="2400" dirty="0" smtClean="0"/>
              <a:t>ERK2 is phosphorylated by PLC and dephosphorylated by DUSP5</a:t>
            </a:r>
            <a:endParaRPr lang="en-US" dirty="0" smtClean="0"/>
          </a:p>
          <a:p>
            <a:pPr fontAlgn="ctr"/>
            <a:r>
              <a:rPr lang="en-US" sz="2800" dirty="0" smtClean="0"/>
              <a:t>Constitutive action of the ERK2 Pathway has been reported in lung, colon, pancreatic, renal and ovarian cancers</a:t>
            </a:r>
            <a:endParaRPr lang="en-US" dirty="0" smtClean="0"/>
          </a:p>
          <a:p>
            <a:pPr lvl="1" fontAlgn="ctr"/>
            <a:r>
              <a:rPr lang="en-US" sz="2400" dirty="0" smtClean="0"/>
              <a:t>An ERK2 inhibitor could potentially stop cell proliferation in tumors and prevent angiogenesis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ERK2 Activity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276600" cy="4538472"/>
          </a:xfrm>
        </p:spPr>
        <p:txBody>
          <a:bodyPr>
            <a:normAutofit fontScale="62500" lnSpcReduction="20000"/>
          </a:bodyPr>
          <a:lstStyle/>
          <a:p>
            <a:pPr fontAlgn="ctr"/>
            <a:r>
              <a:rPr lang="en-US" sz="2800" dirty="0" smtClean="0"/>
              <a:t>A 2D representation of the ERK2 active site was created showing all the important potential amino acid interactions</a:t>
            </a:r>
            <a:endParaRPr lang="en-US" dirty="0" smtClean="0"/>
          </a:p>
          <a:p>
            <a:pPr fontAlgn="ctr"/>
            <a:r>
              <a:rPr lang="en-US" sz="2800" dirty="0" smtClean="0"/>
              <a:t>From this drawing and from the Original Drug structure, 5 potential new drugs were created using DS </a:t>
            </a:r>
            <a:r>
              <a:rPr lang="en-US" sz="2800" dirty="0" err="1" smtClean="0"/>
              <a:t>Visualizer</a:t>
            </a:r>
            <a:r>
              <a:rPr lang="en-US" sz="2800" dirty="0" smtClean="0"/>
              <a:t> and Spartan.</a:t>
            </a:r>
            <a:endParaRPr lang="en-US" dirty="0" smtClean="0"/>
          </a:p>
          <a:p>
            <a:pPr lvl="1" fontAlgn="ctr"/>
            <a:r>
              <a:rPr lang="en-US" sz="2400" dirty="0" smtClean="0"/>
              <a:t>The energy of each molecule was minimized in Spartan using a 3-21G basis set and the molecules were then fit into the active site of ERK-2 using DS </a:t>
            </a:r>
            <a:r>
              <a:rPr lang="en-US" sz="2400" dirty="0" err="1" smtClean="0"/>
              <a:t>Visualizer</a:t>
            </a:r>
            <a:r>
              <a:rPr lang="en-US" sz="2400" dirty="0" smtClean="0"/>
              <a:t> 3.0.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ERK2 Drug Design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478022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62400" y="4800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3.  </a:t>
            </a:r>
            <a:r>
              <a:rPr lang="en-US" sz="1200" dirty="0" smtClean="0"/>
              <a:t>Inhibitors (Drug 1-5)  designed using  DS </a:t>
            </a:r>
            <a:r>
              <a:rPr lang="en-US" sz="1200" dirty="0" err="1" smtClean="0"/>
              <a:t>Visualizer</a:t>
            </a:r>
            <a:r>
              <a:rPr lang="en-US" sz="1200" dirty="0" smtClean="0"/>
              <a:t> and  Spartan.  Original Drug was designed by </a:t>
            </a:r>
            <a:r>
              <a:rPr lang="en-US" sz="1200" dirty="0" err="1" smtClean="0"/>
              <a:t>Aronov</a:t>
            </a:r>
            <a:r>
              <a:rPr lang="en-US" sz="1200" dirty="0" smtClean="0"/>
              <a:t> et al. and X-ray Crystallographic data was collected from ERK-2 with Original Drug bound in ERK-2 active site.</a:t>
            </a:r>
            <a:endParaRPr lang="en-US" sz="1200" b="1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219200"/>
            <a:ext cx="3200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Drug 3 was determined to have the highest compatibility in the active site.</a:t>
            </a:r>
          </a:p>
          <a:p>
            <a:r>
              <a:rPr lang="en-US" sz="2800" dirty="0" smtClean="0"/>
              <a:t>Drug 3 forms a number of hydrogen bonds with ERK-2 including Lys52, Gln103, Asp165, Met106 and Leu105</a:t>
            </a:r>
          </a:p>
          <a:p>
            <a:r>
              <a:rPr lang="en-US" sz="2800" dirty="0" smtClean="0"/>
              <a:t>There are Van </a:t>
            </a:r>
            <a:r>
              <a:rPr lang="en-US" sz="2800" dirty="0" err="1" smtClean="0"/>
              <a:t>der</a:t>
            </a:r>
            <a:r>
              <a:rPr lang="en-US" sz="2800" dirty="0" smtClean="0"/>
              <a:t> Waals interactions between Drug 3 and the aromatic ring of Tyr34.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3 in the Active Site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5337064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5029201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5. </a:t>
            </a:r>
            <a:r>
              <a:rPr lang="en-US" dirty="0"/>
              <a:t>3D depiction of ERK-2’s active site with both the original drug (orange) and Drug 3 bound (green). Created using DS </a:t>
            </a:r>
            <a:r>
              <a:rPr lang="en-US" dirty="0" err="1"/>
              <a:t>Visualizer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sz="2800" dirty="0" smtClean="0"/>
              <a:t>Fluorescence cross-correlation spectroscopy (FCCS) has been used to characterize the </a:t>
            </a:r>
            <a:r>
              <a:rPr lang="en-US" sz="2800" dirty="0" err="1" smtClean="0"/>
              <a:t>dephosphorylation</a:t>
            </a:r>
            <a:r>
              <a:rPr lang="en-US" sz="2800" dirty="0" smtClean="0"/>
              <a:t> of ERK2 by DUSP1 and DUSP5 in endothelial cells.</a:t>
            </a:r>
            <a:endParaRPr lang="en-US" dirty="0" smtClean="0"/>
          </a:p>
          <a:p>
            <a:pPr fontAlgn="ctr"/>
            <a:r>
              <a:rPr lang="en-US" sz="2800" dirty="0" smtClean="0"/>
              <a:t>The effective interaction strength,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D</a:t>
            </a:r>
            <a:r>
              <a:rPr lang="en-US" sz="2800" baseline="30000" dirty="0" err="1" smtClean="0"/>
              <a:t>eff</a:t>
            </a:r>
            <a:r>
              <a:rPr lang="en-US" sz="2800" dirty="0" smtClean="0"/>
              <a:t> was able to be determined through measurement of the observed fluorescence emissions.</a:t>
            </a:r>
            <a:endParaRPr lang="en-US" dirty="0" smtClean="0"/>
          </a:p>
          <a:p>
            <a:pPr fontAlgn="ctr"/>
            <a:r>
              <a:rPr lang="en-US" sz="2800" dirty="0" smtClean="0"/>
              <a:t>This experiment found that DUSP5 had significantly higher interactions with ERK2 than DUSP1.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Experiment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have designed a compound that could theoretically bind to the active site of ERK-2.</a:t>
            </a:r>
          </a:p>
          <a:p>
            <a:r>
              <a:rPr lang="en-US" sz="2800" dirty="0" smtClean="0"/>
              <a:t>The next step in this process would be to assay the binding of Drug 3 and determine its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D</a:t>
            </a:r>
            <a:r>
              <a:rPr lang="en-US" sz="2800" baseline="30000" dirty="0" err="1" smtClean="0"/>
              <a:t>Eff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If successful, Drug 3 would enter into clinical testing in order to access its ability to be an effective inhibitor of ERK-2 in test subjects.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Experiment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Explored the interactions between a protein and a substrate</a:t>
            </a:r>
          </a:p>
          <a:p>
            <a:r>
              <a:rPr lang="en-US" dirty="0" smtClean="0"/>
              <a:t>Gave insight into the inhibitor design process</a:t>
            </a:r>
          </a:p>
          <a:p>
            <a:r>
              <a:rPr lang="en-US" dirty="0" smtClean="0"/>
              <a:t>Enabled students to see the tertiary structures more clearly than images alone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Educational Value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521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Drug Design for Inhibition of Extracellular Signal-regulated Kinase 2 </vt:lpstr>
      <vt:lpstr>ERK2</vt:lpstr>
      <vt:lpstr>ERK2 Activity</vt:lpstr>
      <vt:lpstr>ERK2 Drug Design</vt:lpstr>
      <vt:lpstr>Drug 3 in the Active Site</vt:lpstr>
      <vt:lpstr>Past Experiment</vt:lpstr>
      <vt:lpstr>Future Experiment</vt:lpstr>
      <vt:lpstr>Educational Value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Design for Inhibition of Extracellular Signal-regulated Kinase 2</dc:title>
  <dc:creator>Nicole</dc:creator>
  <cp:lastModifiedBy>Nicole</cp:lastModifiedBy>
  <cp:revision>13</cp:revision>
  <dcterms:created xsi:type="dcterms:W3CDTF">2011-04-28T01:25:55Z</dcterms:created>
  <dcterms:modified xsi:type="dcterms:W3CDTF">2011-04-29T21:04:02Z</dcterms:modified>
</cp:coreProperties>
</file>