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60B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8038" autoAdjust="0"/>
    <p:restoredTop sz="97387" autoAdjust="0"/>
  </p:normalViewPr>
  <p:slideViewPr>
    <p:cSldViewPr snapToGrid="0" snapToObjects="1">
      <p:cViewPr>
        <p:scale>
          <a:sx n="150" d="100"/>
          <a:sy n="150" d="100"/>
        </p:scale>
        <p:origin x="-1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753A8-384D-BA4E-8C9A-8B4D954BDB2C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F7EB18-99C3-7C44-8F3B-2E6306247D62}">
      <dgm:prSet/>
      <dgm:spPr/>
      <dgm:t>
        <a:bodyPr/>
        <a:lstStyle/>
        <a:p>
          <a:pPr rtl="0"/>
          <a:r>
            <a:rPr lang="en-US" b="1" dirty="0" smtClean="0">
              <a:solidFill>
                <a:srgbClr val="060B5D"/>
              </a:solidFill>
            </a:rPr>
            <a:t>Crystallography</a:t>
          </a:r>
          <a:endParaRPr lang="en-US" b="1" dirty="0">
            <a:solidFill>
              <a:srgbClr val="060B5D"/>
            </a:solidFill>
          </a:endParaRPr>
        </a:p>
      </dgm:t>
    </dgm:pt>
    <dgm:pt modelId="{19224D26-251E-9D4F-B1DC-45C4C6494F43}" type="parTrans" cxnId="{E4F45532-3132-C445-BDB1-6E8406CE9FFB}">
      <dgm:prSet/>
      <dgm:spPr/>
      <dgm:t>
        <a:bodyPr/>
        <a:lstStyle/>
        <a:p>
          <a:endParaRPr lang="en-US"/>
        </a:p>
      </dgm:t>
    </dgm:pt>
    <dgm:pt modelId="{CD66AA36-0A97-F34A-AD98-BD3F172F9405}" type="sibTrans" cxnId="{E4F45532-3132-C445-BDB1-6E8406CE9FFB}">
      <dgm:prSet/>
      <dgm:spPr/>
      <dgm:t>
        <a:bodyPr/>
        <a:lstStyle/>
        <a:p>
          <a:endParaRPr lang="en-US"/>
        </a:p>
      </dgm:t>
    </dgm:pt>
    <dgm:pt modelId="{D757E433-F4F5-394A-ABFE-C0FF08A3342E}">
      <dgm:prSet/>
      <dgm:spPr/>
      <dgm:t>
        <a:bodyPr/>
        <a:lstStyle/>
        <a:p>
          <a:pPr rtl="0"/>
          <a:r>
            <a:rPr lang="en-US" dirty="0" smtClean="0"/>
            <a:t>Full length </a:t>
          </a:r>
          <a:r>
            <a:rPr lang="en-US" dirty="0" err="1" smtClean="0"/>
            <a:t>β-catenin</a:t>
          </a:r>
          <a:r>
            <a:rPr lang="en-US" dirty="0" smtClean="0"/>
            <a:t> armadillo repeat domain and C. helix have been purified in </a:t>
          </a:r>
          <a:r>
            <a:rPr lang="en-US" i="1" dirty="0" smtClean="0"/>
            <a:t>E. coli</a:t>
          </a:r>
          <a:r>
            <a:rPr lang="en-US" dirty="0" smtClean="0"/>
            <a:t> (Huber et al., 2001), </a:t>
          </a:r>
          <a:r>
            <a:rPr lang="en-US" dirty="0" err="1" smtClean="0"/>
            <a:t>zebrafish</a:t>
          </a:r>
          <a:r>
            <a:rPr lang="en-US" dirty="0" smtClean="0"/>
            <a:t>, and vertebrates </a:t>
          </a:r>
          <a:endParaRPr lang="en-US" dirty="0"/>
        </a:p>
      </dgm:t>
    </dgm:pt>
    <dgm:pt modelId="{83C0F769-F6AF-F842-A931-5B59F4131419}" type="parTrans" cxnId="{80C0E589-C1D5-3E4B-960D-70CF19B8E0B6}">
      <dgm:prSet/>
      <dgm:spPr/>
      <dgm:t>
        <a:bodyPr/>
        <a:lstStyle/>
        <a:p>
          <a:endParaRPr lang="en-US"/>
        </a:p>
      </dgm:t>
    </dgm:pt>
    <dgm:pt modelId="{31A6F52A-6D07-4A43-96B4-6824260B660D}" type="sibTrans" cxnId="{80C0E589-C1D5-3E4B-960D-70CF19B8E0B6}">
      <dgm:prSet/>
      <dgm:spPr/>
      <dgm:t>
        <a:bodyPr/>
        <a:lstStyle/>
        <a:p>
          <a:endParaRPr lang="en-US"/>
        </a:p>
      </dgm:t>
    </dgm:pt>
    <dgm:pt modelId="{6229445A-041F-4041-A11C-F6B209C8C837}">
      <dgm:prSet/>
      <dgm:spPr/>
      <dgm:t>
        <a:bodyPr/>
        <a:lstStyle/>
        <a:p>
          <a:pPr rtl="0"/>
          <a:r>
            <a:rPr lang="en-US" dirty="0" smtClean="0"/>
            <a:t>C. Helix and N terminus incomplete</a:t>
          </a:r>
          <a:endParaRPr lang="en-US" dirty="0"/>
        </a:p>
      </dgm:t>
    </dgm:pt>
    <dgm:pt modelId="{FE7240C7-EB39-4342-9210-9CBC9A4104A6}" type="parTrans" cxnId="{B14E8571-23B8-3442-9969-CD7E9D841605}">
      <dgm:prSet/>
      <dgm:spPr/>
      <dgm:t>
        <a:bodyPr/>
        <a:lstStyle/>
        <a:p>
          <a:endParaRPr lang="en-US"/>
        </a:p>
      </dgm:t>
    </dgm:pt>
    <dgm:pt modelId="{F82D220F-01FE-9748-B613-9C795E479B2E}" type="sibTrans" cxnId="{B14E8571-23B8-3442-9969-CD7E9D841605}">
      <dgm:prSet/>
      <dgm:spPr/>
      <dgm:t>
        <a:bodyPr/>
        <a:lstStyle/>
        <a:p>
          <a:endParaRPr lang="en-US"/>
        </a:p>
      </dgm:t>
    </dgm:pt>
    <dgm:pt modelId="{F7EFF90D-8663-CF41-B262-6C00EE825770}">
      <dgm:prSet/>
      <dgm:spPr/>
      <dgm:t>
        <a:bodyPr/>
        <a:lstStyle/>
        <a:p>
          <a:pPr rtl="0"/>
          <a:r>
            <a:rPr lang="en-US" b="1" dirty="0" err="1" smtClean="0">
              <a:solidFill>
                <a:srgbClr val="060B5D"/>
              </a:solidFill>
            </a:rPr>
            <a:t>Coimmunoprecipitations</a:t>
          </a:r>
          <a:endParaRPr lang="en-US" b="1" dirty="0">
            <a:solidFill>
              <a:srgbClr val="060B5D"/>
            </a:solidFill>
          </a:endParaRPr>
        </a:p>
      </dgm:t>
    </dgm:pt>
    <dgm:pt modelId="{0D4A7E8B-D823-C746-B50A-91F276BFE70E}" type="parTrans" cxnId="{2DCFDADB-0F81-C642-925D-CB0DA9DB266E}">
      <dgm:prSet/>
      <dgm:spPr/>
      <dgm:t>
        <a:bodyPr/>
        <a:lstStyle/>
        <a:p>
          <a:endParaRPr lang="en-US"/>
        </a:p>
      </dgm:t>
    </dgm:pt>
    <dgm:pt modelId="{29447BA4-2CF7-904C-B3AC-EA284AEE8C06}" type="sibTrans" cxnId="{2DCFDADB-0F81-C642-925D-CB0DA9DB266E}">
      <dgm:prSet/>
      <dgm:spPr/>
      <dgm:t>
        <a:bodyPr/>
        <a:lstStyle/>
        <a:p>
          <a:endParaRPr lang="en-US"/>
        </a:p>
      </dgm:t>
    </dgm:pt>
    <dgm:pt modelId="{6863C9C6-333D-A545-B608-E4FBD5BC7780}">
      <dgm:prSet/>
      <dgm:spPr/>
      <dgm:t>
        <a:bodyPr/>
        <a:lstStyle/>
        <a:p>
          <a:pPr rtl="0"/>
          <a:r>
            <a:rPr lang="en-US" dirty="0" smtClean="0"/>
            <a:t>Graham </a:t>
          </a:r>
          <a:r>
            <a:rPr lang="en-US" i="1" dirty="0" smtClean="0"/>
            <a:t>et al </a:t>
          </a:r>
          <a:r>
            <a:rPr lang="en-US" dirty="0" smtClean="0"/>
            <a:t>(2001) used </a:t>
          </a:r>
          <a:r>
            <a:rPr lang="en-US" dirty="0" err="1" smtClean="0"/>
            <a:t>coimmunoprecipitations</a:t>
          </a:r>
          <a:r>
            <a:rPr lang="en-US" dirty="0" smtClean="0"/>
            <a:t> to ensure Tcf-4 bound to the</a:t>
          </a:r>
          <a:r>
            <a:rPr lang="en-US" dirty="0" smtClean="0"/>
            <a:t> </a:t>
          </a:r>
          <a:r>
            <a:rPr lang="en-US" dirty="0" err="1" smtClean="0"/>
            <a:t>β-</a:t>
          </a:r>
          <a:r>
            <a:rPr lang="en-US" dirty="0" err="1" smtClean="0"/>
            <a:t>catenin</a:t>
          </a:r>
          <a:r>
            <a:rPr lang="en-US" dirty="0" smtClean="0"/>
            <a:t> </a:t>
          </a:r>
          <a:endParaRPr lang="en-US" dirty="0"/>
        </a:p>
      </dgm:t>
    </dgm:pt>
    <dgm:pt modelId="{89C3E626-B907-164A-8F7A-0E050DED87C9}" type="parTrans" cxnId="{827BDACC-25D8-6B4E-9560-9800507163E2}">
      <dgm:prSet/>
      <dgm:spPr/>
      <dgm:t>
        <a:bodyPr/>
        <a:lstStyle/>
        <a:p>
          <a:endParaRPr lang="en-US"/>
        </a:p>
      </dgm:t>
    </dgm:pt>
    <dgm:pt modelId="{16BA2E5E-A16D-BD4B-8741-B969CE4D0DAE}" type="sibTrans" cxnId="{827BDACC-25D8-6B4E-9560-9800507163E2}">
      <dgm:prSet/>
      <dgm:spPr/>
      <dgm:t>
        <a:bodyPr/>
        <a:lstStyle/>
        <a:p>
          <a:endParaRPr lang="en-US"/>
        </a:p>
      </dgm:t>
    </dgm:pt>
    <dgm:pt modelId="{F2E195FF-A384-7F4E-850F-9B4EAC173AEE}">
      <dgm:prSet/>
      <dgm:spPr/>
      <dgm:t>
        <a:bodyPr/>
        <a:lstStyle/>
        <a:p>
          <a:pPr rtl="0"/>
          <a:r>
            <a:rPr lang="en-US" dirty="0" smtClean="0"/>
            <a:t>N terminus mutations with Tcf-4</a:t>
          </a:r>
          <a:endParaRPr lang="en-US" dirty="0"/>
        </a:p>
      </dgm:t>
    </dgm:pt>
    <dgm:pt modelId="{62C95114-923F-794A-A073-825117144643}" type="parTrans" cxnId="{1964D824-ED63-D04D-B60C-DDED6FFF5A49}">
      <dgm:prSet/>
      <dgm:spPr/>
      <dgm:t>
        <a:bodyPr/>
        <a:lstStyle/>
        <a:p>
          <a:endParaRPr lang="en-US"/>
        </a:p>
      </dgm:t>
    </dgm:pt>
    <dgm:pt modelId="{D71DF3FE-1ACF-BE4B-B358-05569EA261F2}" type="sibTrans" cxnId="{1964D824-ED63-D04D-B60C-DDED6FFF5A49}">
      <dgm:prSet/>
      <dgm:spPr/>
      <dgm:t>
        <a:bodyPr/>
        <a:lstStyle/>
        <a:p>
          <a:endParaRPr lang="en-US"/>
        </a:p>
      </dgm:t>
    </dgm:pt>
    <dgm:pt modelId="{09199EF9-0929-A941-9C81-EC214ED34F9A}">
      <dgm:prSet/>
      <dgm:spPr/>
      <dgm:t>
        <a:bodyPr/>
        <a:lstStyle/>
        <a:p>
          <a:pPr rtl="0"/>
          <a:r>
            <a:rPr lang="en-US" b="1" dirty="0" smtClean="0">
              <a:solidFill>
                <a:srgbClr val="060B5D"/>
              </a:solidFill>
            </a:rPr>
            <a:t>Sequence Alignments</a:t>
          </a:r>
          <a:endParaRPr lang="en-US" b="1" dirty="0">
            <a:solidFill>
              <a:srgbClr val="060B5D"/>
            </a:solidFill>
          </a:endParaRPr>
        </a:p>
      </dgm:t>
    </dgm:pt>
    <dgm:pt modelId="{6D156313-4CC3-3342-9100-E8503B1C1DE9}" type="parTrans" cxnId="{48CB5B7D-793A-A248-B75F-134E24546437}">
      <dgm:prSet/>
      <dgm:spPr/>
      <dgm:t>
        <a:bodyPr/>
        <a:lstStyle/>
        <a:p>
          <a:endParaRPr lang="en-US"/>
        </a:p>
      </dgm:t>
    </dgm:pt>
    <dgm:pt modelId="{CE06BF76-6EAE-2D4F-91F7-BD6600D432F5}" type="sibTrans" cxnId="{48CB5B7D-793A-A248-B75F-134E24546437}">
      <dgm:prSet/>
      <dgm:spPr/>
      <dgm:t>
        <a:bodyPr/>
        <a:lstStyle/>
        <a:p>
          <a:endParaRPr lang="en-US"/>
        </a:p>
      </dgm:t>
    </dgm:pt>
    <dgm:pt modelId="{60BD589F-88D4-4449-9039-D120673A9033}">
      <dgm:prSet/>
      <dgm:spPr/>
      <dgm:t>
        <a:bodyPr/>
        <a:lstStyle/>
        <a:p>
          <a:pPr rtl="0"/>
          <a:r>
            <a:rPr lang="en-US" dirty="0" err="1" smtClean="0"/>
            <a:t>Ligand</a:t>
          </a:r>
          <a:r>
            <a:rPr lang="en-US" dirty="0" smtClean="0"/>
            <a:t> binding regions on </a:t>
          </a:r>
          <a:r>
            <a:rPr lang="en-US" dirty="0" err="1" smtClean="0"/>
            <a:t>β-catenin</a:t>
          </a:r>
          <a:r>
            <a:rPr lang="en-US" dirty="0" smtClean="0"/>
            <a:t> aligned comparing</a:t>
          </a:r>
          <a:r>
            <a:rPr lang="en-US" dirty="0" smtClean="0"/>
            <a:t> E-</a:t>
          </a:r>
          <a:r>
            <a:rPr lang="en-US" dirty="0" err="1" smtClean="0"/>
            <a:t>cadherin</a:t>
          </a:r>
          <a:r>
            <a:rPr lang="en-US" dirty="0" smtClean="0"/>
            <a:t>, APC, and Tcf-3 using CLUSTAL-W (Huber and Weiss, 2001) finding similar binding areas</a:t>
          </a:r>
          <a:endParaRPr lang="en-US" dirty="0"/>
        </a:p>
      </dgm:t>
    </dgm:pt>
    <dgm:pt modelId="{9AEDB093-64DA-CB41-B36F-2CF67249588D}" type="parTrans" cxnId="{C9E8335A-0A1A-9749-84D1-A6A46D4B9A8C}">
      <dgm:prSet/>
      <dgm:spPr/>
      <dgm:t>
        <a:bodyPr/>
        <a:lstStyle/>
        <a:p>
          <a:endParaRPr lang="en-US"/>
        </a:p>
      </dgm:t>
    </dgm:pt>
    <dgm:pt modelId="{C3710288-9E8F-E54D-815C-A447E1DB28B1}" type="sibTrans" cxnId="{C9E8335A-0A1A-9749-84D1-A6A46D4B9A8C}">
      <dgm:prSet/>
      <dgm:spPr/>
      <dgm:t>
        <a:bodyPr/>
        <a:lstStyle/>
        <a:p>
          <a:endParaRPr lang="en-US"/>
        </a:p>
      </dgm:t>
    </dgm:pt>
    <dgm:pt modelId="{65C08E14-4EB9-1B4D-84FC-90C74038D813}" type="pres">
      <dgm:prSet presAssocID="{F96753A8-384D-BA4E-8C9A-8B4D954BDB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5FBB4B-C3BB-D449-88B0-7FF75C25C192}" type="pres">
      <dgm:prSet presAssocID="{5FF7EB18-99C3-7C44-8F3B-2E6306247D62}" presName="root" presStyleCnt="0"/>
      <dgm:spPr/>
    </dgm:pt>
    <dgm:pt modelId="{686962D8-CAD6-ED41-BF6B-FFF3A15A7F95}" type="pres">
      <dgm:prSet presAssocID="{5FF7EB18-99C3-7C44-8F3B-2E6306247D62}" presName="rootComposite" presStyleCnt="0"/>
      <dgm:spPr/>
    </dgm:pt>
    <dgm:pt modelId="{52902B93-9D08-B943-8DEE-B3A864A62DF7}" type="pres">
      <dgm:prSet presAssocID="{5FF7EB18-99C3-7C44-8F3B-2E6306247D62}" presName="rootText" presStyleLbl="node1" presStyleIdx="0" presStyleCnt="3" custLinFactNeighborX="9725" custLinFactNeighborY="-1080"/>
      <dgm:spPr/>
      <dgm:t>
        <a:bodyPr/>
        <a:lstStyle/>
        <a:p>
          <a:endParaRPr lang="en-US"/>
        </a:p>
      </dgm:t>
    </dgm:pt>
    <dgm:pt modelId="{1D046D36-6181-7C41-A357-7BD97D58060D}" type="pres">
      <dgm:prSet presAssocID="{5FF7EB18-99C3-7C44-8F3B-2E6306247D62}" presName="rootConnector" presStyleLbl="node1" presStyleIdx="0" presStyleCnt="3"/>
      <dgm:spPr/>
      <dgm:t>
        <a:bodyPr/>
        <a:lstStyle/>
        <a:p>
          <a:endParaRPr lang="en-US"/>
        </a:p>
      </dgm:t>
    </dgm:pt>
    <dgm:pt modelId="{0E302C19-DD9C-F448-BE04-69D87B9F3539}" type="pres">
      <dgm:prSet presAssocID="{5FF7EB18-99C3-7C44-8F3B-2E6306247D62}" presName="childShape" presStyleCnt="0"/>
      <dgm:spPr/>
    </dgm:pt>
    <dgm:pt modelId="{EF7FB4FC-0DA6-E041-8769-36C776FC6EC8}" type="pres">
      <dgm:prSet presAssocID="{83C0F769-F6AF-F842-A931-5B59F413141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AE193151-8860-044A-83A7-AB20BF0D603D}" type="pres">
      <dgm:prSet presAssocID="{D757E433-F4F5-394A-ABFE-C0FF08A3342E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E0492-F237-2640-B48D-09206B920730}" type="pres">
      <dgm:prSet presAssocID="{FE7240C7-EB39-4342-9210-9CBC9A4104A6}" presName="Name13" presStyleLbl="parChTrans1D2" presStyleIdx="1" presStyleCnt="5"/>
      <dgm:spPr/>
      <dgm:t>
        <a:bodyPr/>
        <a:lstStyle/>
        <a:p>
          <a:endParaRPr lang="en-US"/>
        </a:p>
      </dgm:t>
    </dgm:pt>
    <dgm:pt modelId="{171592B1-94D0-704A-8694-2F3DB75620E7}" type="pres">
      <dgm:prSet presAssocID="{6229445A-041F-4041-A11C-F6B209C8C837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4A0D8-4157-6746-A999-7750A17B83DE}" type="pres">
      <dgm:prSet presAssocID="{F7EFF90D-8663-CF41-B262-6C00EE825770}" presName="root" presStyleCnt="0"/>
      <dgm:spPr/>
    </dgm:pt>
    <dgm:pt modelId="{085FD493-207F-C645-8F88-B768B2786FA6}" type="pres">
      <dgm:prSet presAssocID="{F7EFF90D-8663-CF41-B262-6C00EE825770}" presName="rootComposite" presStyleCnt="0"/>
      <dgm:spPr/>
    </dgm:pt>
    <dgm:pt modelId="{4B6641F9-A3EB-0A41-A826-0EE0807384D6}" type="pres">
      <dgm:prSet presAssocID="{F7EFF90D-8663-CF41-B262-6C00EE825770}" presName="rootText" presStyleLbl="node1" presStyleIdx="1" presStyleCnt="3" custLinFactNeighborX="0" custLinFactNeighborY="1576"/>
      <dgm:spPr/>
      <dgm:t>
        <a:bodyPr/>
        <a:lstStyle/>
        <a:p>
          <a:endParaRPr lang="en-US"/>
        </a:p>
      </dgm:t>
    </dgm:pt>
    <dgm:pt modelId="{74F6D1AD-AE65-594C-8732-7B97E164A440}" type="pres">
      <dgm:prSet presAssocID="{F7EFF90D-8663-CF41-B262-6C00EE825770}" presName="rootConnector" presStyleLbl="node1" presStyleIdx="1" presStyleCnt="3"/>
      <dgm:spPr/>
      <dgm:t>
        <a:bodyPr/>
        <a:lstStyle/>
        <a:p>
          <a:endParaRPr lang="en-US"/>
        </a:p>
      </dgm:t>
    </dgm:pt>
    <dgm:pt modelId="{22A04775-C78B-454E-9848-8E0F798E5A2B}" type="pres">
      <dgm:prSet presAssocID="{F7EFF90D-8663-CF41-B262-6C00EE825770}" presName="childShape" presStyleCnt="0"/>
      <dgm:spPr/>
    </dgm:pt>
    <dgm:pt modelId="{82AF2385-3924-B349-94D0-A35FF6E2B00D}" type="pres">
      <dgm:prSet presAssocID="{89C3E626-B907-164A-8F7A-0E050DED87C9}" presName="Name13" presStyleLbl="parChTrans1D2" presStyleIdx="2" presStyleCnt="5"/>
      <dgm:spPr/>
      <dgm:t>
        <a:bodyPr/>
        <a:lstStyle/>
        <a:p>
          <a:endParaRPr lang="en-US"/>
        </a:p>
      </dgm:t>
    </dgm:pt>
    <dgm:pt modelId="{C89CB4DB-2734-3648-B5D2-DA416A6FB60B}" type="pres">
      <dgm:prSet presAssocID="{6863C9C6-333D-A545-B608-E4FBD5BC7780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C2BAF-ACAB-C843-97A4-B99324AC1E12}" type="pres">
      <dgm:prSet presAssocID="{62C95114-923F-794A-A073-825117144643}" presName="Name13" presStyleLbl="parChTrans1D2" presStyleIdx="3" presStyleCnt="5"/>
      <dgm:spPr/>
      <dgm:t>
        <a:bodyPr/>
        <a:lstStyle/>
        <a:p>
          <a:endParaRPr lang="en-US"/>
        </a:p>
      </dgm:t>
    </dgm:pt>
    <dgm:pt modelId="{20961C14-487E-9B44-8604-DEBC9128B8E2}" type="pres">
      <dgm:prSet presAssocID="{F2E195FF-A384-7F4E-850F-9B4EAC173AEE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19EB7-F28E-0745-8A75-D4565D3C0D63}" type="pres">
      <dgm:prSet presAssocID="{09199EF9-0929-A941-9C81-EC214ED34F9A}" presName="root" presStyleCnt="0"/>
      <dgm:spPr/>
    </dgm:pt>
    <dgm:pt modelId="{77F714AE-90E0-DB41-B163-2CD6A722EE4F}" type="pres">
      <dgm:prSet presAssocID="{09199EF9-0929-A941-9C81-EC214ED34F9A}" presName="rootComposite" presStyleCnt="0"/>
      <dgm:spPr/>
    </dgm:pt>
    <dgm:pt modelId="{F7C3A942-C834-D74B-933E-6A026415E6BE}" type="pres">
      <dgm:prSet presAssocID="{09199EF9-0929-A941-9C81-EC214ED34F9A}" presName="rootText" presStyleLbl="node1" presStyleIdx="2" presStyleCnt="3"/>
      <dgm:spPr/>
      <dgm:t>
        <a:bodyPr/>
        <a:lstStyle/>
        <a:p>
          <a:endParaRPr lang="en-US"/>
        </a:p>
      </dgm:t>
    </dgm:pt>
    <dgm:pt modelId="{0447B9E8-6C49-844A-AD6C-617A87985FE2}" type="pres">
      <dgm:prSet presAssocID="{09199EF9-0929-A941-9C81-EC214ED34F9A}" presName="rootConnector" presStyleLbl="node1" presStyleIdx="2" presStyleCnt="3"/>
      <dgm:spPr/>
      <dgm:t>
        <a:bodyPr/>
        <a:lstStyle/>
        <a:p>
          <a:endParaRPr lang="en-US"/>
        </a:p>
      </dgm:t>
    </dgm:pt>
    <dgm:pt modelId="{FA833428-7419-B24B-B722-5DA3949AFA4E}" type="pres">
      <dgm:prSet presAssocID="{09199EF9-0929-A941-9C81-EC214ED34F9A}" presName="childShape" presStyleCnt="0"/>
      <dgm:spPr/>
    </dgm:pt>
    <dgm:pt modelId="{C8AD09B2-F7B4-8043-A209-2A780138AC19}" type="pres">
      <dgm:prSet presAssocID="{9AEDB093-64DA-CB41-B36F-2CF67249588D}" presName="Name13" presStyleLbl="parChTrans1D2" presStyleIdx="4" presStyleCnt="5"/>
      <dgm:spPr/>
      <dgm:t>
        <a:bodyPr/>
        <a:lstStyle/>
        <a:p>
          <a:endParaRPr lang="en-US"/>
        </a:p>
      </dgm:t>
    </dgm:pt>
    <dgm:pt modelId="{D60AD471-AF5F-F940-9F6F-3E26E36C9B51}" type="pres">
      <dgm:prSet presAssocID="{60BD589F-88D4-4449-9039-D120673A9033}" presName="childText" presStyleLbl="bgAcc1" presStyleIdx="4" presStyleCnt="5" custScaleY="143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5B80-D928-9049-A6C4-049DFE513E6D}" type="presOf" srcId="{6863C9C6-333D-A545-B608-E4FBD5BC7780}" destId="{C89CB4DB-2734-3648-B5D2-DA416A6FB60B}" srcOrd="0" destOrd="0" presId="urn:microsoft.com/office/officeart/2005/8/layout/hierarchy3"/>
    <dgm:cxn modelId="{33316815-CB0E-0340-ADCE-74CA3C75D3B6}" type="presOf" srcId="{F7EFF90D-8663-CF41-B262-6C00EE825770}" destId="{74F6D1AD-AE65-594C-8732-7B97E164A440}" srcOrd="1" destOrd="0" presId="urn:microsoft.com/office/officeart/2005/8/layout/hierarchy3"/>
    <dgm:cxn modelId="{A3714622-E37F-1C4B-BEA6-543FFCB86AED}" type="presOf" srcId="{60BD589F-88D4-4449-9039-D120673A9033}" destId="{D60AD471-AF5F-F940-9F6F-3E26E36C9B51}" srcOrd="0" destOrd="0" presId="urn:microsoft.com/office/officeart/2005/8/layout/hierarchy3"/>
    <dgm:cxn modelId="{ED5C1989-0FAB-BC4F-9A56-21C2EDFDF481}" type="presOf" srcId="{F2E195FF-A384-7F4E-850F-9B4EAC173AEE}" destId="{20961C14-487E-9B44-8604-DEBC9128B8E2}" srcOrd="0" destOrd="0" presId="urn:microsoft.com/office/officeart/2005/8/layout/hierarchy3"/>
    <dgm:cxn modelId="{E4F45532-3132-C445-BDB1-6E8406CE9FFB}" srcId="{F96753A8-384D-BA4E-8C9A-8B4D954BDB2C}" destId="{5FF7EB18-99C3-7C44-8F3B-2E6306247D62}" srcOrd="0" destOrd="0" parTransId="{19224D26-251E-9D4F-B1DC-45C4C6494F43}" sibTransId="{CD66AA36-0A97-F34A-AD98-BD3F172F9405}"/>
    <dgm:cxn modelId="{856D14D3-D68E-4041-B6A6-8A13D9948D4E}" type="presOf" srcId="{5FF7EB18-99C3-7C44-8F3B-2E6306247D62}" destId="{52902B93-9D08-B943-8DEE-B3A864A62DF7}" srcOrd="0" destOrd="0" presId="urn:microsoft.com/office/officeart/2005/8/layout/hierarchy3"/>
    <dgm:cxn modelId="{A6722A9F-A045-7645-B926-DED72CB0A409}" type="presOf" srcId="{62C95114-923F-794A-A073-825117144643}" destId="{A4EC2BAF-ACAB-C843-97A4-B99324AC1E12}" srcOrd="0" destOrd="0" presId="urn:microsoft.com/office/officeart/2005/8/layout/hierarchy3"/>
    <dgm:cxn modelId="{87159F3B-1634-E246-9046-CA2122973BC6}" type="presOf" srcId="{FE7240C7-EB39-4342-9210-9CBC9A4104A6}" destId="{55FE0492-F237-2640-B48D-09206B920730}" srcOrd="0" destOrd="0" presId="urn:microsoft.com/office/officeart/2005/8/layout/hierarchy3"/>
    <dgm:cxn modelId="{827BDACC-25D8-6B4E-9560-9800507163E2}" srcId="{F7EFF90D-8663-CF41-B262-6C00EE825770}" destId="{6863C9C6-333D-A545-B608-E4FBD5BC7780}" srcOrd="0" destOrd="0" parTransId="{89C3E626-B907-164A-8F7A-0E050DED87C9}" sibTransId="{16BA2E5E-A16D-BD4B-8741-B969CE4D0DAE}"/>
    <dgm:cxn modelId="{E14D2217-7717-4B4F-BD92-26F4DC5AC392}" type="presOf" srcId="{83C0F769-F6AF-F842-A931-5B59F4131419}" destId="{EF7FB4FC-0DA6-E041-8769-36C776FC6EC8}" srcOrd="0" destOrd="0" presId="urn:microsoft.com/office/officeart/2005/8/layout/hierarchy3"/>
    <dgm:cxn modelId="{466B740A-32F5-D04D-B05E-9A3DB983116B}" type="presOf" srcId="{5FF7EB18-99C3-7C44-8F3B-2E6306247D62}" destId="{1D046D36-6181-7C41-A357-7BD97D58060D}" srcOrd="1" destOrd="0" presId="urn:microsoft.com/office/officeart/2005/8/layout/hierarchy3"/>
    <dgm:cxn modelId="{0D5ABEFB-C568-C74B-AE63-C501124C76A5}" type="presOf" srcId="{F7EFF90D-8663-CF41-B262-6C00EE825770}" destId="{4B6641F9-A3EB-0A41-A826-0EE0807384D6}" srcOrd="0" destOrd="0" presId="urn:microsoft.com/office/officeart/2005/8/layout/hierarchy3"/>
    <dgm:cxn modelId="{80C0E589-C1D5-3E4B-960D-70CF19B8E0B6}" srcId="{5FF7EB18-99C3-7C44-8F3B-2E6306247D62}" destId="{D757E433-F4F5-394A-ABFE-C0FF08A3342E}" srcOrd="0" destOrd="0" parTransId="{83C0F769-F6AF-F842-A931-5B59F4131419}" sibTransId="{31A6F52A-6D07-4A43-96B4-6824260B660D}"/>
    <dgm:cxn modelId="{420F05B6-6DF9-0B43-9344-31F41E984382}" type="presOf" srcId="{89C3E626-B907-164A-8F7A-0E050DED87C9}" destId="{82AF2385-3924-B349-94D0-A35FF6E2B00D}" srcOrd="0" destOrd="0" presId="urn:microsoft.com/office/officeart/2005/8/layout/hierarchy3"/>
    <dgm:cxn modelId="{1964D824-ED63-D04D-B60C-DDED6FFF5A49}" srcId="{F7EFF90D-8663-CF41-B262-6C00EE825770}" destId="{F2E195FF-A384-7F4E-850F-9B4EAC173AEE}" srcOrd="1" destOrd="0" parTransId="{62C95114-923F-794A-A073-825117144643}" sibTransId="{D71DF3FE-1ACF-BE4B-B358-05569EA261F2}"/>
    <dgm:cxn modelId="{CF767247-404B-734C-9AE6-B7DC201A90BA}" type="presOf" srcId="{09199EF9-0929-A941-9C81-EC214ED34F9A}" destId="{0447B9E8-6C49-844A-AD6C-617A87985FE2}" srcOrd="1" destOrd="0" presId="urn:microsoft.com/office/officeart/2005/8/layout/hierarchy3"/>
    <dgm:cxn modelId="{15405DA3-7A3E-0549-BAD0-F5D8BD24088C}" type="presOf" srcId="{6229445A-041F-4041-A11C-F6B209C8C837}" destId="{171592B1-94D0-704A-8694-2F3DB75620E7}" srcOrd="0" destOrd="0" presId="urn:microsoft.com/office/officeart/2005/8/layout/hierarchy3"/>
    <dgm:cxn modelId="{E19FB3D1-7358-DE4D-9A5E-D128209FD9CF}" type="presOf" srcId="{D757E433-F4F5-394A-ABFE-C0FF08A3342E}" destId="{AE193151-8860-044A-83A7-AB20BF0D603D}" srcOrd="0" destOrd="0" presId="urn:microsoft.com/office/officeart/2005/8/layout/hierarchy3"/>
    <dgm:cxn modelId="{23F6A45A-788B-EC40-896D-A2A1DAB6E9D5}" type="presOf" srcId="{09199EF9-0929-A941-9C81-EC214ED34F9A}" destId="{F7C3A942-C834-D74B-933E-6A026415E6BE}" srcOrd="0" destOrd="0" presId="urn:microsoft.com/office/officeart/2005/8/layout/hierarchy3"/>
    <dgm:cxn modelId="{2DCFDADB-0F81-C642-925D-CB0DA9DB266E}" srcId="{F96753A8-384D-BA4E-8C9A-8B4D954BDB2C}" destId="{F7EFF90D-8663-CF41-B262-6C00EE825770}" srcOrd="1" destOrd="0" parTransId="{0D4A7E8B-D823-C746-B50A-91F276BFE70E}" sibTransId="{29447BA4-2CF7-904C-B3AC-EA284AEE8C06}"/>
    <dgm:cxn modelId="{BE0938B1-D638-F24D-9D5D-64FF98CA2E80}" type="presOf" srcId="{9AEDB093-64DA-CB41-B36F-2CF67249588D}" destId="{C8AD09B2-F7B4-8043-A209-2A780138AC19}" srcOrd="0" destOrd="0" presId="urn:microsoft.com/office/officeart/2005/8/layout/hierarchy3"/>
    <dgm:cxn modelId="{C6FD4F4D-7DAA-C142-B3DE-313F154D1190}" type="presOf" srcId="{F96753A8-384D-BA4E-8C9A-8B4D954BDB2C}" destId="{65C08E14-4EB9-1B4D-84FC-90C74038D813}" srcOrd="0" destOrd="0" presId="urn:microsoft.com/office/officeart/2005/8/layout/hierarchy3"/>
    <dgm:cxn modelId="{B14E8571-23B8-3442-9969-CD7E9D841605}" srcId="{5FF7EB18-99C3-7C44-8F3B-2E6306247D62}" destId="{6229445A-041F-4041-A11C-F6B209C8C837}" srcOrd="1" destOrd="0" parTransId="{FE7240C7-EB39-4342-9210-9CBC9A4104A6}" sibTransId="{F82D220F-01FE-9748-B613-9C795E479B2E}"/>
    <dgm:cxn modelId="{C9E8335A-0A1A-9749-84D1-A6A46D4B9A8C}" srcId="{09199EF9-0929-A941-9C81-EC214ED34F9A}" destId="{60BD589F-88D4-4449-9039-D120673A9033}" srcOrd="0" destOrd="0" parTransId="{9AEDB093-64DA-CB41-B36F-2CF67249588D}" sibTransId="{C3710288-9E8F-E54D-815C-A447E1DB28B1}"/>
    <dgm:cxn modelId="{48CB5B7D-793A-A248-B75F-134E24546437}" srcId="{F96753A8-384D-BA4E-8C9A-8B4D954BDB2C}" destId="{09199EF9-0929-A941-9C81-EC214ED34F9A}" srcOrd="2" destOrd="0" parTransId="{6D156313-4CC3-3342-9100-E8503B1C1DE9}" sibTransId="{CE06BF76-6EAE-2D4F-91F7-BD6600D432F5}"/>
    <dgm:cxn modelId="{C07CD9BA-D957-6B4E-94A1-B67BBD5AB61B}" type="presParOf" srcId="{65C08E14-4EB9-1B4D-84FC-90C74038D813}" destId="{C05FBB4B-C3BB-D449-88B0-7FF75C25C192}" srcOrd="0" destOrd="0" presId="urn:microsoft.com/office/officeart/2005/8/layout/hierarchy3"/>
    <dgm:cxn modelId="{D2768111-83AF-BD49-8074-9A550FAC2FB7}" type="presParOf" srcId="{C05FBB4B-C3BB-D449-88B0-7FF75C25C192}" destId="{686962D8-CAD6-ED41-BF6B-FFF3A15A7F95}" srcOrd="0" destOrd="0" presId="urn:microsoft.com/office/officeart/2005/8/layout/hierarchy3"/>
    <dgm:cxn modelId="{0640266A-CD79-D948-B16B-3AAAC22C513F}" type="presParOf" srcId="{686962D8-CAD6-ED41-BF6B-FFF3A15A7F95}" destId="{52902B93-9D08-B943-8DEE-B3A864A62DF7}" srcOrd="0" destOrd="0" presId="urn:microsoft.com/office/officeart/2005/8/layout/hierarchy3"/>
    <dgm:cxn modelId="{7429FA7F-8196-424B-8ED3-BE79F385E8E8}" type="presParOf" srcId="{686962D8-CAD6-ED41-BF6B-FFF3A15A7F95}" destId="{1D046D36-6181-7C41-A357-7BD97D58060D}" srcOrd="1" destOrd="0" presId="urn:microsoft.com/office/officeart/2005/8/layout/hierarchy3"/>
    <dgm:cxn modelId="{26BF0B7B-00BA-874C-8AD1-D2F38A972AA6}" type="presParOf" srcId="{C05FBB4B-C3BB-D449-88B0-7FF75C25C192}" destId="{0E302C19-DD9C-F448-BE04-69D87B9F3539}" srcOrd="1" destOrd="0" presId="urn:microsoft.com/office/officeart/2005/8/layout/hierarchy3"/>
    <dgm:cxn modelId="{4D72EBA8-C6AF-4644-BB2E-50F6DC25FDDB}" type="presParOf" srcId="{0E302C19-DD9C-F448-BE04-69D87B9F3539}" destId="{EF7FB4FC-0DA6-E041-8769-36C776FC6EC8}" srcOrd="0" destOrd="0" presId="urn:microsoft.com/office/officeart/2005/8/layout/hierarchy3"/>
    <dgm:cxn modelId="{88EB5E89-6690-A344-A2D3-913B4B689CF6}" type="presParOf" srcId="{0E302C19-DD9C-F448-BE04-69D87B9F3539}" destId="{AE193151-8860-044A-83A7-AB20BF0D603D}" srcOrd="1" destOrd="0" presId="urn:microsoft.com/office/officeart/2005/8/layout/hierarchy3"/>
    <dgm:cxn modelId="{1CA02DFD-A72B-704A-94F1-EE5D29251D94}" type="presParOf" srcId="{0E302C19-DD9C-F448-BE04-69D87B9F3539}" destId="{55FE0492-F237-2640-B48D-09206B920730}" srcOrd="2" destOrd="0" presId="urn:microsoft.com/office/officeart/2005/8/layout/hierarchy3"/>
    <dgm:cxn modelId="{B5507022-D2CD-F249-8978-12F6033826F1}" type="presParOf" srcId="{0E302C19-DD9C-F448-BE04-69D87B9F3539}" destId="{171592B1-94D0-704A-8694-2F3DB75620E7}" srcOrd="3" destOrd="0" presId="urn:microsoft.com/office/officeart/2005/8/layout/hierarchy3"/>
    <dgm:cxn modelId="{62204C83-FC35-FE4D-BC5A-015821DCD5A8}" type="presParOf" srcId="{65C08E14-4EB9-1B4D-84FC-90C74038D813}" destId="{BA14A0D8-4157-6746-A999-7750A17B83DE}" srcOrd="1" destOrd="0" presId="urn:microsoft.com/office/officeart/2005/8/layout/hierarchy3"/>
    <dgm:cxn modelId="{A2D5E1F0-E46B-CF41-9157-81A444D4C276}" type="presParOf" srcId="{BA14A0D8-4157-6746-A999-7750A17B83DE}" destId="{085FD493-207F-C645-8F88-B768B2786FA6}" srcOrd="0" destOrd="0" presId="urn:microsoft.com/office/officeart/2005/8/layout/hierarchy3"/>
    <dgm:cxn modelId="{195F1B03-03E9-004A-A40A-8BADDA2C3794}" type="presParOf" srcId="{085FD493-207F-C645-8F88-B768B2786FA6}" destId="{4B6641F9-A3EB-0A41-A826-0EE0807384D6}" srcOrd="0" destOrd="0" presId="urn:microsoft.com/office/officeart/2005/8/layout/hierarchy3"/>
    <dgm:cxn modelId="{01DF0D82-59ED-8E47-8974-4BC637B0AD63}" type="presParOf" srcId="{085FD493-207F-C645-8F88-B768B2786FA6}" destId="{74F6D1AD-AE65-594C-8732-7B97E164A440}" srcOrd="1" destOrd="0" presId="urn:microsoft.com/office/officeart/2005/8/layout/hierarchy3"/>
    <dgm:cxn modelId="{28036E42-2210-D245-88D3-ACD5F154C47A}" type="presParOf" srcId="{BA14A0D8-4157-6746-A999-7750A17B83DE}" destId="{22A04775-C78B-454E-9848-8E0F798E5A2B}" srcOrd="1" destOrd="0" presId="urn:microsoft.com/office/officeart/2005/8/layout/hierarchy3"/>
    <dgm:cxn modelId="{A71F5B91-24B1-AE4E-9293-5F7AF2BCBB4E}" type="presParOf" srcId="{22A04775-C78B-454E-9848-8E0F798E5A2B}" destId="{82AF2385-3924-B349-94D0-A35FF6E2B00D}" srcOrd="0" destOrd="0" presId="urn:microsoft.com/office/officeart/2005/8/layout/hierarchy3"/>
    <dgm:cxn modelId="{36737C4E-1701-2C40-BAAB-4A2FD36FC6FD}" type="presParOf" srcId="{22A04775-C78B-454E-9848-8E0F798E5A2B}" destId="{C89CB4DB-2734-3648-B5D2-DA416A6FB60B}" srcOrd="1" destOrd="0" presId="urn:microsoft.com/office/officeart/2005/8/layout/hierarchy3"/>
    <dgm:cxn modelId="{79324CE5-29CE-4E4E-988F-48C80FF83DF5}" type="presParOf" srcId="{22A04775-C78B-454E-9848-8E0F798E5A2B}" destId="{A4EC2BAF-ACAB-C843-97A4-B99324AC1E12}" srcOrd="2" destOrd="0" presId="urn:microsoft.com/office/officeart/2005/8/layout/hierarchy3"/>
    <dgm:cxn modelId="{6E276683-5D7E-8743-A742-7A9119FFEA17}" type="presParOf" srcId="{22A04775-C78B-454E-9848-8E0F798E5A2B}" destId="{20961C14-487E-9B44-8604-DEBC9128B8E2}" srcOrd="3" destOrd="0" presId="urn:microsoft.com/office/officeart/2005/8/layout/hierarchy3"/>
    <dgm:cxn modelId="{4B07FF3C-9368-654F-9576-8BD080CB8C90}" type="presParOf" srcId="{65C08E14-4EB9-1B4D-84FC-90C74038D813}" destId="{8AE19EB7-F28E-0745-8A75-D4565D3C0D63}" srcOrd="2" destOrd="0" presId="urn:microsoft.com/office/officeart/2005/8/layout/hierarchy3"/>
    <dgm:cxn modelId="{B91AA7FC-B8E4-4A42-9787-89AA9DC4E832}" type="presParOf" srcId="{8AE19EB7-F28E-0745-8A75-D4565D3C0D63}" destId="{77F714AE-90E0-DB41-B163-2CD6A722EE4F}" srcOrd="0" destOrd="0" presId="urn:microsoft.com/office/officeart/2005/8/layout/hierarchy3"/>
    <dgm:cxn modelId="{CA8EB7B4-BB3E-5C41-A462-682D1A6D5B58}" type="presParOf" srcId="{77F714AE-90E0-DB41-B163-2CD6A722EE4F}" destId="{F7C3A942-C834-D74B-933E-6A026415E6BE}" srcOrd="0" destOrd="0" presId="urn:microsoft.com/office/officeart/2005/8/layout/hierarchy3"/>
    <dgm:cxn modelId="{8A6A7D9A-90DF-D84C-9BF3-8BE7067DAE46}" type="presParOf" srcId="{77F714AE-90E0-DB41-B163-2CD6A722EE4F}" destId="{0447B9E8-6C49-844A-AD6C-617A87985FE2}" srcOrd="1" destOrd="0" presId="urn:microsoft.com/office/officeart/2005/8/layout/hierarchy3"/>
    <dgm:cxn modelId="{4467C65A-647A-3F45-A641-E26425866089}" type="presParOf" srcId="{8AE19EB7-F28E-0745-8A75-D4565D3C0D63}" destId="{FA833428-7419-B24B-B722-5DA3949AFA4E}" srcOrd="1" destOrd="0" presId="urn:microsoft.com/office/officeart/2005/8/layout/hierarchy3"/>
    <dgm:cxn modelId="{9320D845-3809-034F-8504-E31A1A87AAA8}" type="presParOf" srcId="{FA833428-7419-B24B-B722-5DA3949AFA4E}" destId="{C8AD09B2-F7B4-8043-A209-2A780138AC19}" srcOrd="0" destOrd="0" presId="urn:microsoft.com/office/officeart/2005/8/layout/hierarchy3"/>
    <dgm:cxn modelId="{46E10EA8-DA68-1F47-A122-81DA2C808BF6}" type="presParOf" srcId="{FA833428-7419-B24B-B722-5DA3949AFA4E}" destId="{D60AD471-AF5F-F940-9F6F-3E26E36C9B5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902B93-9D08-B943-8DEE-B3A864A62DF7}">
      <dsp:nvSpPr>
        <dsp:cNvPr id="0" name=""/>
        <dsp:cNvSpPr/>
      </dsp:nvSpPr>
      <dsp:spPr>
        <a:xfrm>
          <a:off x="229614" y="349783"/>
          <a:ext cx="2350740" cy="1175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60B5D"/>
              </a:solidFill>
            </a:rPr>
            <a:t>Crystallography</a:t>
          </a:r>
          <a:endParaRPr lang="en-US" sz="1700" b="1" kern="1200" dirty="0">
            <a:solidFill>
              <a:srgbClr val="060B5D"/>
            </a:solidFill>
          </a:endParaRPr>
        </a:p>
      </dsp:txBody>
      <dsp:txXfrm>
        <a:off x="229614" y="349783"/>
        <a:ext cx="2350740" cy="1175370"/>
      </dsp:txXfrm>
    </dsp:sp>
    <dsp:sp modelId="{EF7FB4FC-0DA6-E041-8769-36C776FC6EC8}">
      <dsp:nvSpPr>
        <dsp:cNvPr id="0" name=""/>
        <dsp:cNvSpPr/>
      </dsp:nvSpPr>
      <dsp:spPr>
        <a:xfrm>
          <a:off x="418968" y="1525153"/>
          <a:ext cx="91440" cy="894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4221"/>
              </a:lnTo>
              <a:lnTo>
                <a:pt x="52184" y="89422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93151-8860-044A-83A7-AB20BF0D603D}">
      <dsp:nvSpPr>
        <dsp:cNvPr id="0" name=""/>
        <dsp:cNvSpPr/>
      </dsp:nvSpPr>
      <dsp:spPr>
        <a:xfrm>
          <a:off x="471152" y="1831690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Full length </a:t>
          </a:r>
          <a:r>
            <a:rPr lang="en-US" sz="1300" kern="1200" dirty="0" err="1" smtClean="0"/>
            <a:t>β-catenin</a:t>
          </a:r>
          <a:r>
            <a:rPr lang="en-US" sz="1300" kern="1200" dirty="0" smtClean="0"/>
            <a:t> armadillo repeat domain and C. helix have been purified in </a:t>
          </a:r>
          <a:r>
            <a:rPr lang="en-US" sz="1300" i="1" kern="1200" dirty="0" smtClean="0"/>
            <a:t>E. coli</a:t>
          </a:r>
          <a:r>
            <a:rPr lang="en-US" sz="1300" kern="1200" dirty="0" smtClean="0"/>
            <a:t> (Huber et al., 2001), </a:t>
          </a:r>
          <a:r>
            <a:rPr lang="en-US" sz="1300" kern="1200" dirty="0" err="1" smtClean="0"/>
            <a:t>zebrafish</a:t>
          </a:r>
          <a:r>
            <a:rPr lang="en-US" sz="1300" kern="1200" dirty="0" smtClean="0"/>
            <a:t>, and vertebrates </a:t>
          </a:r>
          <a:endParaRPr lang="en-US" sz="1300" kern="1200" dirty="0"/>
        </a:p>
      </dsp:txBody>
      <dsp:txXfrm>
        <a:off x="471152" y="1831690"/>
        <a:ext cx="1880592" cy="1175370"/>
      </dsp:txXfrm>
    </dsp:sp>
    <dsp:sp modelId="{55FE0492-F237-2640-B48D-09206B920730}">
      <dsp:nvSpPr>
        <dsp:cNvPr id="0" name=""/>
        <dsp:cNvSpPr/>
      </dsp:nvSpPr>
      <dsp:spPr>
        <a:xfrm>
          <a:off x="418968" y="1525153"/>
          <a:ext cx="91440" cy="2363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3434"/>
              </a:lnTo>
              <a:lnTo>
                <a:pt x="52184" y="23634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592B1-94D0-704A-8694-2F3DB75620E7}">
      <dsp:nvSpPr>
        <dsp:cNvPr id="0" name=""/>
        <dsp:cNvSpPr/>
      </dsp:nvSpPr>
      <dsp:spPr>
        <a:xfrm>
          <a:off x="471152" y="3300903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C. Helix and N terminus incomplete</a:t>
          </a:r>
          <a:endParaRPr lang="en-US" sz="1300" kern="1200" dirty="0"/>
        </a:p>
      </dsp:txBody>
      <dsp:txXfrm>
        <a:off x="471152" y="3300903"/>
        <a:ext cx="1880592" cy="1175370"/>
      </dsp:txXfrm>
    </dsp:sp>
    <dsp:sp modelId="{4B6641F9-A3EB-0A41-A826-0EE0807384D6}">
      <dsp:nvSpPr>
        <dsp:cNvPr id="0" name=""/>
        <dsp:cNvSpPr/>
      </dsp:nvSpPr>
      <dsp:spPr>
        <a:xfrm>
          <a:off x="2939429" y="381001"/>
          <a:ext cx="2350740" cy="1175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solidFill>
                <a:srgbClr val="060B5D"/>
              </a:solidFill>
            </a:rPr>
            <a:t>Coimmunoprecipitations</a:t>
          </a:r>
          <a:endParaRPr lang="en-US" sz="1700" b="1" kern="1200" dirty="0">
            <a:solidFill>
              <a:srgbClr val="060B5D"/>
            </a:solidFill>
          </a:endParaRPr>
        </a:p>
      </dsp:txBody>
      <dsp:txXfrm>
        <a:off x="2939429" y="381001"/>
        <a:ext cx="2350740" cy="1175370"/>
      </dsp:txXfrm>
    </dsp:sp>
    <dsp:sp modelId="{82AF2385-3924-B349-94D0-A35FF6E2B00D}">
      <dsp:nvSpPr>
        <dsp:cNvPr id="0" name=""/>
        <dsp:cNvSpPr/>
      </dsp:nvSpPr>
      <dsp:spPr>
        <a:xfrm>
          <a:off x="3174503" y="1556371"/>
          <a:ext cx="235074" cy="863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003"/>
              </a:lnTo>
              <a:lnTo>
                <a:pt x="235074" y="86300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CB4DB-2734-3648-B5D2-DA416A6FB60B}">
      <dsp:nvSpPr>
        <dsp:cNvPr id="0" name=""/>
        <dsp:cNvSpPr/>
      </dsp:nvSpPr>
      <dsp:spPr>
        <a:xfrm>
          <a:off x="3409577" y="1831690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Graham </a:t>
          </a:r>
          <a:r>
            <a:rPr lang="en-US" sz="1300" i="1" kern="1200" dirty="0" smtClean="0"/>
            <a:t>et al </a:t>
          </a:r>
          <a:r>
            <a:rPr lang="en-US" sz="1300" kern="1200" dirty="0" smtClean="0"/>
            <a:t>(2001) used </a:t>
          </a:r>
          <a:r>
            <a:rPr lang="en-US" sz="1300" kern="1200" dirty="0" err="1" smtClean="0"/>
            <a:t>coimmunoprecipitations</a:t>
          </a:r>
          <a:r>
            <a:rPr lang="en-US" sz="1300" kern="1200" dirty="0" smtClean="0"/>
            <a:t> to ensure Tcf-4 bound to the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β-</a:t>
          </a:r>
          <a:r>
            <a:rPr lang="en-US" sz="1300" kern="1200" dirty="0" err="1" smtClean="0"/>
            <a:t>catenin</a:t>
          </a: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3409577" y="1831690"/>
        <a:ext cx="1880592" cy="1175370"/>
      </dsp:txXfrm>
    </dsp:sp>
    <dsp:sp modelId="{A4EC2BAF-ACAB-C843-97A4-B99324AC1E12}">
      <dsp:nvSpPr>
        <dsp:cNvPr id="0" name=""/>
        <dsp:cNvSpPr/>
      </dsp:nvSpPr>
      <dsp:spPr>
        <a:xfrm>
          <a:off x="3174503" y="1556371"/>
          <a:ext cx="235074" cy="2332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216"/>
              </a:lnTo>
              <a:lnTo>
                <a:pt x="235074" y="233221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1C14-487E-9B44-8604-DEBC9128B8E2}">
      <dsp:nvSpPr>
        <dsp:cNvPr id="0" name=""/>
        <dsp:cNvSpPr/>
      </dsp:nvSpPr>
      <dsp:spPr>
        <a:xfrm>
          <a:off x="3409577" y="3300903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 terminus mutations with Tcf-4</a:t>
          </a:r>
          <a:endParaRPr lang="en-US" sz="1300" kern="1200" dirty="0"/>
        </a:p>
      </dsp:txBody>
      <dsp:txXfrm>
        <a:off x="3409577" y="3300903"/>
        <a:ext cx="1880592" cy="1175370"/>
      </dsp:txXfrm>
    </dsp:sp>
    <dsp:sp modelId="{F7C3A942-C834-D74B-933E-6A026415E6BE}">
      <dsp:nvSpPr>
        <dsp:cNvPr id="0" name=""/>
        <dsp:cNvSpPr/>
      </dsp:nvSpPr>
      <dsp:spPr>
        <a:xfrm>
          <a:off x="5877855" y="362477"/>
          <a:ext cx="2350740" cy="1175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60B5D"/>
              </a:solidFill>
            </a:rPr>
            <a:t>Sequence Alignments</a:t>
          </a:r>
          <a:endParaRPr lang="en-US" sz="1700" b="1" kern="1200" dirty="0">
            <a:solidFill>
              <a:srgbClr val="060B5D"/>
            </a:solidFill>
          </a:endParaRPr>
        </a:p>
      </dsp:txBody>
      <dsp:txXfrm>
        <a:off x="5877855" y="362477"/>
        <a:ext cx="2350740" cy="1175370"/>
      </dsp:txXfrm>
    </dsp:sp>
    <dsp:sp modelId="{C8AD09B2-F7B4-8043-A209-2A780138AC19}">
      <dsp:nvSpPr>
        <dsp:cNvPr id="0" name=""/>
        <dsp:cNvSpPr/>
      </dsp:nvSpPr>
      <dsp:spPr>
        <a:xfrm>
          <a:off x="6112929" y="1537847"/>
          <a:ext cx="235074" cy="1138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369"/>
              </a:lnTo>
              <a:lnTo>
                <a:pt x="235074" y="11383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AD471-AF5F-F940-9F6F-3E26E36C9B51}">
      <dsp:nvSpPr>
        <dsp:cNvPr id="0" name=""/>
        <dsp:cNvSpPr/>
      </dsp:nvSpPr>
      <dsp:spPr>
        <a:xfrm>
          <a:off x="6348003" y="1831690"/>
          <a:ext cx="1880592" cy="1689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Ligand</a:t>
          </a:r>
          <a:r>
            <a:rPr lang="en-US" sz="1300" kern="1200" dirty="0" smtClean="0"/>
            <a:t> binding regions on </a:t>
          </a:r>
          <a:r>
            <a:rPr lang="en-US" sz="1300" kern="1200" dirty="0" err="1" smtClean="0"/>
            <a:t>β-catenin</a:t>
          </a:r>
          <a:r>
            <a:rPr lang="en-US" sz="1300" kern="1200" dirty="0" smtClean="0"/>
            <a:t> aligned comparing</a:t>
          </a:r>
          <a:r>
            <a:rPr lang="en-US" sz="1300" kern="1200" dirty="0" smtClean="0"/>
            <a:t> E-</a:t>
          </a:r>
          <a:r>
            <a:rPr lang="en-US" sz="1300" kern="1200" dirty="0" err="1" smtClean="0"/>
            <a:t>cadherin</a:t>
          </a:r>
          <a:r>
            <a:rPr lang="en-US" sz="1300" kern="1200" dirty="0" smtClean="0"/>
            <a:t>, APC, and Tcf-3 using CLUSTAL-W (Huber and Weiss, 2001) finding similar binding areas</a:t>
          </a:r>
          <a:endParaRPr lang="en-US" sz="1300" kern="1200" dirty="0"/>
        </a:p>
      </dsp:txBody>
      <dsp:txXfrm>
        <a:off x="6348003" y="1831690"/>
        <a:ext cx="1880592" cy="1689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08A10-9190-2841-B4D3-6A1F1027F29B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AE5D2-3044-0847-88BA-0A211E1E0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E5D2-3044-0847-88BA-0A211E1E0F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A585-F0A5-FA47-A62F-C44940651448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346-5900-8C4C-ACE0-B247992A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A585-F0A5-FA47-A62F-C44940651448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346-5900-8C4C-ACE0-B247992A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A585-F0A5-FA47-A62F-C44940651448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346-5900-8C4C-ACE0-B247992A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A585-F0A5-FA47-A62F-C44940651448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346-5900-8C4C-ACE0-B247992A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A585-F0A5-FA47-A62F-C44940651448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346-5900-8C4C-ACE0-B247992A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A585-F0A5-FA47-A62F-C44940651448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346-5900-8C4C-ACE0-B247992A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A585-F0A5-FA47-A62F-C44940651448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346-5900-8C4C-ACE0-B247992A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A585-F0A5-FA47-A62F-C44940651448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346-5900-8C4C-ACE0-B247992A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A585-F0A5-FA47-A62F-C44940651448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346-5900-8C4C-ACE0-B247992A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A585-F0A5-FA47-A62F-C44940651448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346-5900-8C4C-ACE0-B247992A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A585-F0A5-FA47-A62F-C44940651448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346-5900-8C4C-ACE0-B247992A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585-F0A5-FA47-A62F-C44940651448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CB346-5900-8C4C-ACE0-B247992A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755"/>
            <a:ext cx="7772400" cy="206455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Beta </a:t>
            </a:r>
            <a:r>
              <a:rPr lang="en-US" b="1" dirty="0" err="1" smtClean="0"/>
              <a:t>Catenin</a:t>
            </a:r>
            <a:r>
              <a:rPr lang="en-US" b="1" dirty="0" smtClean="0"/>
              <a:t>: An Essential Player in Both Cell-Cell Adhesion and </a:t>
            </a:r>
            <a:r>
              <a:rPr lang="en-US" b="1" dirty="0" err="1" smtClean="0"/>
              <a:t>Wnt</a:t>
            </a:r>
            <a:r>
              <a:rPr lang="en-US" b="1" dirty="0" smtClean="0"/>
              <a:t> Transcriptional Regulation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pPr>
              <a:tabLst>
                <a:tab pos="117475" algn="l"/>
              </a:tabLst>
            </a:pPr>
            <a:r>
              <a:rPr lang="en-US" dirty="0" smtClean="0"/>
              <a:t>By: Jim </a:t>
            </a:r>
            <a:r>
              <a:rPr lang="en-US" dirty="0"/>
              <a:t>Heffernan</a:t>
            </a:r>
            <a:r>
              <a:rPr lang="en-US" dirty="0" smtClean="0"/>
              <a:t>, Ben </a:t>
            </a:r>
            <a:r>
              <a:rPr lang="en-US" dirty="0" err="1" smtClean="0"/>
              <a:t>Hierlmeier</a:t>
            </a:r>
            <a:r>
              <a:rPr lang="en-US" dirty="0" smtClean="0"/>
              <a:t>,  </a:t>
            </a:r>
            <a:r>
              <a:rPr lang="en-US" dirty="0"/>
              <a:t>Katie Strobel and </a:t>
            </a:r>
            <a:r>
              <a:rPr lang="en-US" dirty="0" err="1"/>
              <a:t>Devan</a:t>
            </a:r>
            <a:r>
              <a:rPr lang="en-US" dirty="0"/>
              <a:t> Van </a:t>
            </a:r>
            <a:r>
              <a:rPr lang="en-US" dirty="0" err="1"/>
              <a:t>Lanen-Wanek</a:t>
            </a:r>
            <a:endParaRPr lang="en-US" dirty="0"/>
          </a:p>
        </p:txBody>
      </p:sp>
      <p:pic>
        <p:nvPicPr>
          <p:cNvPr id="4" name="Picture 3" descr="Rainbow Catenin for po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000" y="19018714"/>
            <a:ext cx="5760805" cy="2879096"/>
          </a:xfrm>
          <a:prstGeom prst="rect">
            <a:avLst/>
          </a:prstGeom>
        </p:spPr>
      </p:pic>
      <p:pic>
        <p:nvPicPr>
          <p:cNvPr id="5" name="Picture 4" descr="Rainbow Catenin for po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646" y="2247742"/>
            <a:ext cx="4565932" cy="2514758"/>
          </a:xfrm>
          <a:prstGeom prst="rect">
            <a:avLst/>
          </a:prstGeom>
        </p:spPr>
      </p:pic>
      <p:pic>
        <p:nvPicPr>
          <p:cNvPr id="6" name="Picture 5" descr="u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8836" y="832200"/>
            <a:ext cx="2749189" cy="2530474"/>
          </a:xfrm>
          <a:prstGeom prst="rect">
            <a:avLst/>
          </a:prstGeom>
        </p:spPr>
      </p:pic>
      <p:pic>
        <p:nvPicPr>
          <p:cNvPr id="7" name="Picture 6" descr="wisc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2576155"/>
            <a:ext cx="1706081" cy="1573038"/>
          </a:xfrm>
          <a:prstGeom prst="rect">
            <a:avLst/>
          </a:prstGeom>
        </p:spPr>
      </p:pic>
      <p:pic>
        <p:nvPicPr>
          <p:cNvPr id="8" name="Picture 7" descr="bucky_labcoa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178" y="2576154"/>
            <a:ext cx="1320222" cy="1792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β-catenin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</a:p>
          <a:p>
            <a:r>
              <a:rPr lang="en-US" dirty="0" smtClean="0"/>
              <a:t>Role in cell</a:t>
            </a:r>
          </a:p>
          <a:p>
            <a:r>
              <a:rPr lang="en-US" dirty="0" smtClean="0"/>
              <a:t>Structure determination</a:t>
            </a:r>
          </a:p>
          <a:p>
            <a:r>
              <a:rPr lang="en-US" dirty="0" smtClean="0"/>
              <a:t>Future research</a:t>
            </a:r>
          </a:p>
          <a:p>
            <a:r>
              <a:rPr lang="en-US" dirty="0" smtClean="0"/>
              <a:t>Educational objectives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008283" y="4972937"/>
            <a:ext cx="23283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pic>
        <p:nvPicPr>
          <p:cNvPr id="13" name="Content Placeholder 12" descr="jimslidestructu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875" r="-16875"/>
          <a:stretch>
            <a:fillRect/>
          </a:stretch>
        </p:blipFill>
        <p:spPr>
          <a:xfrm>
            <a:off x="1077815" y="1867470"/>
            <a:ext cx="7072775" cy="3889754"/>
          </a:xfrm>
        </p:spPr>
      </p:pic>
      <p:sp>
        <p:nvSpPr>
          <p:cNvPr id="9" name="TextBox 8"/>
          <p:cNvSpPr txBox="1"/>
          <p:nvPr/>
        </p:nvSpPr>
        <p:spPr>
          <a:xfrm>
            <a:off x="3680851" y="3550735"/>
            <a:ext cx="93335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Charged button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</a:t>
            </a:r>
            <a:r>
              <a:rPr lang="en-US" dirty="0" err="1" smtClean="0"/>
              <a:t>Catenin</a:t>
            </a:r>
            <a:r>
              <a:rPr lang="en-US" dirty="0" smtClean="0"/>
              <a:t> Structure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16403" y="3812347"/>
            <a:ext cx="749493" cy="67524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48300" y="2002795"/>
            <a:ext cx="16764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Chromatin remodeling and transcriptional </a:t>
            </a:r>
            <a:r>
              <a:rPr lang="en-US" sz="1000" dirty="0" err="1" smtClean="0">
                <a:solidFill>
                  <a:schemeClr val="bg1"/>
                </a:solidFill>
              </a:rPr>
              <a:t>coactivators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8300" y="2402905"/>
            <a:ext cx="1676400" cy="1231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0001" y="2279795"/>
            <a:ext cx="901700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Legless/Bc19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6401" y="2526016"/>
            <a:ext cx="668899" cy="1077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20" name="TextBox 19"/>
          <p:cNvSpPr txBox="1"/>
          <p:nvPr/>
        </p:nvSpPr>
        <p:spPr>
          <a:xfrm>
            <a:off x="4614203" y="2402905"/>
            <a:ext cx="351693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</a:rPr>
              <a:t>Tcf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0001" y="3026489"/>
            <a:ext cx="116400" cy="1077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23" name="TextBox 22"/>
          <p:cNvSpPr txBox="1"/>
          <p:nvPr/>
        </p:nvSpPr>
        <p:spPr>
          <a:xfrm>
            <a:off x="3113601" y="3134211"/>
            <a:ext cx="232800" cy="123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21" name="TextBox 20"/>
          <p:cNvSpPr txBox="1"/>
          <p:nvPr/>
        </p:nvSpPr>
        <p:spPr>
          <a:xfrm>
            <a:off x="2525200" y="3026489"/>
            <a:ext cx="704801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</a:rPr>
              <a:t>α-catenin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047764" y="3064961"/>
            <a:ext cx="255168" cy="1385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24" name="TextBox 23"/>
          <p:cNvSpPr txBox="1"/>
          <p:nvPr/>
        </p:nvSpPr>
        <p:spPr>
          <a:xfrm>
            <a:off x="5175348" y="3026489"/>
            <a:ext cx="926904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</a:rPr>
              <a:t>axin</a:t>
            </a:r>
            <a:r>
              <a:rPr lang="en-US" sz="1000" dirty="0" smtClean="0">
                <a:solidFill>
                  <a:srgbClr val="000000"/>
                </a:solidFill>
              </a:rPr>
              <a:t>-/APC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13601" y="4120634"/>
            <a:ext cx="232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97201" y="4120634"/>
            <a:ext cx="683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149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56400" y="4634384"/>
            <a:ext cx="3683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664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0334" y="4865216"/>
            <a:ext cx="340784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667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9200" y="5461000"/>
            <a:ext cx="4572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683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30407" y="5322500"/>
            <a:ext cx="468793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691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13601" y="2526016"/>
            <a:ext cx="391599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pic>
        <p:nvPicPr>
          <p:cNvPr id="34" name="Picture 33" descr="1JDH(poster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6585"/>
            <a:ext cx="9144000" cy="4688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7114" y="6135583"/>
            <a:ext cx="11128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Hoover, A.B. 2005 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0706100" y="7471742"/>
            <a:ext cx="16192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Black" pitchFamily="34" charset="0"/>
              </a:rPr>
              <a:t>Adherens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58500" y="7624142"/>
            <a:ext cx="16192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Black" pitchFamily="34" charset="0"/>
              </a:rPr>
              <a:t>Adherens</a:t>
            </a:r>
            <a:endParaRPr lang="en-US" sz="2000" b="1" dirty="0">
              <a:latin typeface="Arial Black" pitchFamily="34" charset="0"/>
            </a:endParaRPr>
          </a:p>
        </p:txBody>
      </p:sp>
      <p:pic>
        <p:nvPicPr>
          <p:cNvPr id="14" name="Content Placeholder 13" descr="grrrr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409" r="-4409"/>
          <a:stretch>
            <a:fillRect/>
          </a:stretch>
        </p:blipFill>
        <p:spPr/>
      </p:pic>
      <p:grpSp>
        <p:nvGrpSpPr>
          <p:cNvPr id="11" name="Group 10"/>
          <p:cNvGrpSpPr/>
          <p:nvPr/>
        </p:nvGrpSpPr>
        <p:grpSpPr>
          <a:xfrm>
            <a:off x="9010715" y="7255263"/>
            <a:ext cx="14163780" cy="8472462"/>
            <a:chOff x="9010715" y="7255263"/>
            <a:chExt cx="14163780" cy="8472462"/>
          </a:xfrm>
        </p:grpSpPr>
        <p:pic>
          <p:nvPicPr>
            <p:cNvPr id="12" name="Picture 13" descr="C:\Users\Devan\AppData\Local\Temp\Picture 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10715" y="7255263"/>
              <a:ext cx="14163780" cy="8472462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0706100" y="7471742"/>
              <a:ext cx="16192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Arial Black" pitchFamily="34" charset="0"/>
                </a:rPr>
                <a:t>Adherens</a:t>
              </a:r>
              <a:endParaRPr lang="en-US" sz="2000" b="1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27049"/>
          <a:ext cx="8229600" cy="483875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of structure &amp; function between </a:t>
            </a:r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catenin</a:t>
            </a:r>
            <a:r>
              <a:rPr lang="en-US" dirty="0" smtClean="0"/>
              <a:t> family proteins in </a:t>
            </a:r>
            <a:r>
              <a:rPr lang="en-US" i="1" dirty="0" smtClean="0"/>
              <a:t>C. </a:t>
            </a:r>
            <a:r>
              <a:rPr lang="en-US" i="1" dirty="0" err="1" smtClean="0"/>
              <a:t>elegans</a:t>
            </a:r>
            <a:endParaRPr lang="en-US" i="1" dirty="0" smtClean="0"/>
          </a:p>
          <a:p>
            <a:pPr lvl="1"/>
            <a:r>
              <a:rPr lang="en-US" dirty="0" smtClean="0"/>
              <a:t>BAR1 – </a:t>
            </a:r>
            <a:r>
              <a:rPr lang="en-US" dirty="0" err="1" smtClean="0"/>
              <a:t>Wnt</a:t>
            </a:r>
            <a:r>
              <a:rPr lang="en-US" dirty="0" smtClean="0"/>
              <a:t> pathway – C-helix</a:t>
            </a:r>
          </a:p>
          <a:p>
            <a:pPr lvl="1"/>
            <a:r>
              <a:rPr lang="en-US" dirty="0" smtClean="0"/>
              <a:t>HMP2 – </a:t>
            </a:r>
            <a:r>
              <a:rPr lang="en-US" dirty="0" err="1" smtClean="0"/>
              <a:t>Adherens</a:t>
            </a:r>
            <a:r>
              <a:rPr lang="en-US" dirty="0" smtClean="0"/>
              <a:t> junctions – no C-helix</a:t>
            </a:r>
          </a:p>
          <a:p>
            <a:r>
              <a:rPr lang="en-US" dirty="0" smtClean="0"/>
              <a:t>Does a fusion HMP2 with the BAR1 C-helix recover the phenotype in HMP2 mutants?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998" y="4755676"/>
            <a:ext cx="2466615" cy="155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31613" y="5934670"/>
            <a:ext cx="3170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A&amp;B obtained from Costa </a:t>
            </a:r>
            <a:r>
              <a:rPr lang="en-US" i="1" dirty="0" smtClean="0"/>
              <a:t>et al</a:t>
            </a:r>
            <a:r>
              <a:rPr lang="en-US" dirty="0" smtClean="0"/>
              <a:t>. (1998)</a:t>
            </a: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l="49572" t="32432" b="33264"/>
          <a:stretch>
            <a:fillRect/>
          </a:stretch>
        </p:blipFill>
        <p:spPr bwMode="auto">
          <a:xfrm>
            <a:off x="12239403" y="21898303"/>
            <a:ext cx="300059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g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1" y="4755675"/>
            <a:ext cx="2463800" cy="1571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6223"/>
            <a:ext cx="8229600" cy="49917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Population: Students in Biology Core Curriculum program </a:t>
            </a:r>
          </a:p>
          <a:p>
            <a:pPr lvl="1"/>
            <a:r>
              <a:rPr lang="en-US" sz="3200" dirty="0" err="1" smtClean="0"/>
              <a:t>Biocore</a:t>
            </a:r>
            <a:r>
              <a:rPr lang="en-US" sz="3200" dirty="0" smtClean="0"/>
              <a:t> 303 students</a:t>
            </a:r>
          </a:p>
          <a:p>
            <a:pPr lvl="2"/>
            <a:r>
              <a:rPr lang="en-US" sz="3200" dirty="0" smtClean="0"/>
              <a:t>Physical model</a:t>
            </a:r>
          </a:p>
          <a:p>
            <a:pPr lvl="2"/>
            <a:r>
              <a:rPr lang="en-US" sz="3200" dirty="0" smtClean="0"/>
              <a:t>Online tutorials I and II</a:t>
            </a:r>
          </a:p>
          <a:p>
            <a:pPr lvl="1"/>
            <a:r>
              <a:rPr lang="en-US" sz="3200" dirty="0" err="1" smtClean="0"/>
              <a:t>Biocore</a:t>
            </a:r>
            <a:r>
              <a:rPr lang="en-US" sz="3200" dirty="0" smtClean="0"/>
              <a:t> 333 students</a:t>
            </a:r>
          </a:p>
          <a:p>
            <a:pPr lvl="2"/>
            <a:r>
              <a:rPr lang="en-US" sz="3200" dirty="0" smtClean="0"/>
              <a:t>Online tutorial III</a:t>
            </a:r>
          </a:p>
          <a:p>
            <a:r>
              <a:rPr lang="en-US" dirty="0" smtClean="0"/>
              <a:t>Physical model</a:t>
            </a:r>
          </a:p>
          <a:p>
            <a:r>
              <a:rPr lang="en-US" dirty="0" smtClean="0"/>
              <a:t>Online Tutorials</a:t>
            </a:r>
          </a:p>
          <a:p>
            <a:pPr lvl="1"/>
            <a:r>
              <a:rPr lang="en-US" sz="3200" dirty="0" smtClean="0"/>
              <a:t>Tutorial I: Secondary Structure of a Protein</a:t>
            </a:r>
          </a:p>
          <a:p>
            <a:pPr lvl="1"/>
            <a:r>
              <a:rPr lang="en-US" sz="3200" dirty="0" smtClean="0"/>
              <a:t>Tutorial II: Cell-cell adhesion</a:t>
            </a:r>
          </a:p>
          <a:p>
            <a:pPr lvl="1"/>
            <a:r>
              <a:rPr lang="en-US" sz="3200" dirty="0" smtClean="0"/>
              <a:t>Tutorial III: </a:t>
            </a:r>
            <a:r>
              <a:rPr lang="en-US" sz="3200" dirty="0" err="1" smtClean="0"/>
              <a:t>β-catenin</a:t>
            </a:r>
            <a:r>
              <a:rPr lang="en-US" sz="3200" dirty="0" smtClean="0"/>
              <a:t>, APC, and colon cancer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92225" y="504825"/>
            <a:ext cx="1394575" cy="182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Referenced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Adam V. </a:t>
            </a:r>
            <a:r>
              <a:rPr lang="en-US" dirty="0" err="1" smtClean="0"/>
              <a:t>Kwiatkowskia</a:t>
            </a:r>
            <a:r>
              <a:rPr lang="en-US" dirty="0" smtClean="0"/>
              <a:t>, Stephanie L. </a:t>
            </a:r>
            <a:r>
              <a:rPr lang="en-US" dirty="0" err="1" smtClean="0"/>
              <a:t>Maidenb</a:t>
            </a:r>
            <a:r>
              <a:rPr lang="en-US" dirty="0" smtClean="0"/>
              <a:t>, Sabine </a:t>
            </a:r>
            <a:r>
              <a:rPr lang="en-US" dirty="0" err="1" smtClean="0"/>
              <a:t>Pokuttac</a:t>
            </a:r>
            <a:r>
              <a:rPr lang="en-US" dirty="0" smtClean="0"/>
              <a:t>, </a:t>
            </a:r>
            <a:r>
              <a:rPr lang="en-US" dirty="0" err="1" smtClean="0"/>
              <a:t>Hee</a:t>
            </a:r>
            <a:r>
              <a:rPr lang="en-US" dirty="0" smtClean="0"/>
              <a:t>-Jung </a:t>
            </a:r>
            <a:r>
              <a:rPr lang="en-US" dirty="0" err="1" smtClean="0"/>
              <a:t>Choic</a:t>
            </a:r>
            <a:r>
              <a:rPr lang="en-US" dirty="0" smtClean="0"/>
              <a:t>, Jacqueline M. </a:t>
            </a:r>
            <a:r>
              <a:rPr lang="en-US" dirty="0" err="1" smtClean="0"/>
              <a:t>Benjamina</a:t>
            </a:r>
            <a:r>
              <a:rPr lang="en-US" dirty="0" smtClean="0"/>
              <a:t>, Allison M. </a:t>
            </a:r>
            <a:r>
              <a:rPr lang="en-US" dirty="0" err="1" smtClean="0"/>
              <a:t>Lynchd</a:t>
            </a:r>
            <a:r>
              <a:rPr lang="en-US" dirty="0" smtClean="0"/>
              <a:t>, W. James </a:t>
            </a:r>
            <a:r>
              <a:rPr lang="en-US" dirty="0" err="1" smtClean="0"/>
              <a:t>Nelsona</a:t>
            </a:r>
            <a:r>
              <a:rPr lang="en-US" dirty="0" smtClean="0"/>
              <a:t>, William I. </a:t>
            </a:r>
            <a:r>
              <a:rPr lang="en-US" dirty="0" err="1" smtClean="0"/>
              <a:t>Weisc</a:t>
            </a:r>
            <a:r>
              <a:rPr lang="en-US" dirty="0" smtClean="0"/>
              <a:t>, and Jeff Hardin.  In vitro and in vivo reconstitution of the </a:t>
            </a:r>
            <a:r>
              <a:rPr lang="en-US" dirty="0" err="1" smtClean="0"/>
              <a:t>cadherin</a:t>
            </a:r>
            <a:r>
              <a:rPr lang="en-US" dirty="0" smtClean="0"/>
              <a:t>–</a:t>
            </a:r>
            <a:r>
              <a:rPr lang="en-US" dirty="0" err="1" smtClean="0"/>
              <a:t>catenin</a:t>
            </a:r>
            <a:r>
              <a:rPr lang="en-US" dirty="0" smtClean="0"/>
              <a:t>–</a:t>
            </a:r>
            <a:r>
              <a:rPr lang="en-US" dirty="0" err="1" smtClean="0"/>
              <a:t>actin</a:t>
            </a:r>
            <a:r>
              <a:rPr lang="en-US" dirty="0" smtClean="0"/>
              <a:t> complex from </a:t>
            </a:r>
            <a:r>
              <a:rPr lang="en-US" dirty="0" err="1" smtClean="0"/>
              <a:t>Caenorhabditis</a:t>
            </a:r>
            <a:r>
              <a:rPr lang="en-US" dirty="0" smtClean="0"/>
              <a:t> </a:t>
            </a:r>
            <a:r>
              <a:rPr lang="en-US" dirty="0" err="1" smtClean="0"/>
              <a:t>elegans</a:t>
            </a:r>
            <a:r>
              <a:rPr lang="en-US" dirty="0" smtClean="0"/>
              <a:t>.  PNAS, August 17, 2010. vol. 107 no. 33</a:t>
            </a:r>
          </a:p>
          <a:p>
            <a:r>
              <a:rPr lang="en-US" dirty="0" smtClean="0"/>
              <a:t>Costa, M; </a:t>
            </a:r>
            <a:r>
              <a:rPr lang="en-US" dirty="0" err="1" smtClean="0"/>
              <a:t>Raich</a:t>
            </a:r>
            <a:r>
              <a:rPr lang="en-US" dirty="0" smtClean="0"/>
              <a:t>, W; </a:t>
            </a:r>
            <a:r>
              <a:rPr lang="en-US" dirty="0" err="1" smtClean="0"/>
              <a:t>Agbunag</a:t>
            </a:r>
            <a:r>
              <a:rPr lang="en-US" dirty="0" smtClean="0"/>
              <a:t>, C; Leung, B; Hardin, J; and </a:t>
            </a:r>
            <a:r>
              <a:rPr lang="en-US" dirty="0" err="1" smtClean="0"/>
              <a:t>Priess</a:t>
            </a:r>
            <a:r>
              <a:rPr lang="en-US" dirty="0" smtClean="0"/>
              <a:t>, JR (1998).  A putative </a:t>
            </a:r>
            <a:r>
              <a:rPr lang="en-US" dirty="0" err="1" smtClean="0"/>
              <a:t>catenin-cadherin</a:t>
            </a:r>
            <a:r>
              <a:rPr lang="en-US" dirty="0" smtClean="0"/>
              <a:t> system mediates morphogenesis of the </a:t>
            </a:r>
            <a:r>
              <a:rPr lang="en-US" dirty="0" err="1" smtClean="0"/>
              <a:t>Caenorhabditis</a:t>
            </a:r>
            <a:r>
              <a:rPr lang="en-US" dirty="0" smtClean="0"/>
              <a:t> </a:t>
            </a:r>
            <a:r>
              <a:rPr lang="en-US" dirty="0" err="1" smtClean="0"/>
              <a:t>elegans</a:t>
            </a:r>
            <a:r>
              <a:rPr lang="en-US" dirty="0" smtClean="0"/>
              <a:t> embryo. J Cell Biology: 141 (1): 297-308. </a:t>
            </a:r>
          </a:p>
          <a:p>
            <a:r>
              <a:rPr lang="en-US" dirty="0" err="1" smtClean="0"/>
              <a:t>Gottardi</a:t>
            </a:r>
            <a:r>
              <a:rPr lang="en-US" dirty="0" smtClean="0"/>
              <a:t> CJ &amp; </a:t>
            </a:r>
            <a:r>
              <a:rPr lang="en-US" dirty="0" err="1" smtClean="0"/>
              <a:t>Peifer</a:t>
            </a:r>
            <a:r>
              <a:rPr lang="en-US" dirty="0" smtClean="0"/>
              <a:t> M (2008).  Terminal regions of beta-</a:t>
            </a:r>
            <a:r>
              <a:rPr lang="en-US" dirty="0" err="1" smtClean="0"/>
              <a:t>catenin</a:t>
            </a:r>
            <a:r>
              <a:rPr lang="en-US" dirty="0" smtClean="0"/>
              <a:t> come into view.  Structure: 16 (3): 478-487.  </a:t>
            </a:r>
          </a:p>
          <a:p>
            <a:r>
              <a:rPr lang="en-US" dirty="0" smtClean="0"/>
              <a:t>Graham</a:t>
            </a:r>
            <a:r>
              <a:rPr lang="en-US" dirty="0"/>
              <a:t>, Thomas; </a:t>
            </a:r>
            <a:r>
              <a:rPr lang="en-US" dirty="0" err="1"/>
              <a:t>Ferkey</a:t>
            </a:r>
            <a:r>
              <a:rPr lang="en-US" dirty="0"/>
              <a:t>, Denise; Mao, </a:t>
            </a:r>
            <a:r>
              <a:rPr lang="en-US" dirty="0" err="1"/>
              <a:t>Feng</a:t>
            </a:r>
            <a:r>
              <a:rPr lang="en-US" dirty="0"/>
              <a:t>; </a:t>
            </a:r>
            <a:r>
              <a:rPr lang="en-US" dirty="0" err="1"/>
              <a:t>Kimelman</a:t>
            </a:r>
            <a:r>
              <a:rPr lang="en-US" dirty="0"/>
              <a:t>, David; and </a:t>
            </a:r>
            <a:r>
              <a:rPr lang="en-US" dirty="0" err="1"/>
              <a:t>Xu</a:t>
            </a:r>
            <a:r>
              <a:rPr lang="en-US" dirty="0"/>
              <a:t>, </a:t>
            </a:r>
            <a:r>
              <a:rPr lang="en-US" dirty="0" err="1"/>
              <a:t>Wenqing</a:t>
            </a:r>
            <a:r>
              <a:rPr lang="en-US" dirty="0"/>
              <a:t> (2001).  Tcf4 can specifically recognize </a:t>
            </a:r>
            <a:r>
              <a:rPr lang="en-US" dirty="0" err="1"/>
              <a:t>β-catenin</a:t>
            </a:r>
            <a:r>
              <a:rPr lang="en-US" dirty="0"/>
              <a:t> using alternative conformations.  Natural Structural Biology: 8(12); 1048-1052. </a:t>
            </a:r>
            <a:r>
              <a:rPr lang="en-US" dirty="0" smtClean="0"/>
              <a:t> </a:t>
            </a:r>
          </a:p>
          <a:p>
            <a:r>
              <a:rPr lang="en-US" dirty="0" err="1" smtClean="0"/>
              <a:t>Hendrik</a:t>
            </a:r>
            <a:r>
              <a:rPr lang="en-US" dirty="0" smtClean="0"/>
              <a:t> C. </a:t>
            </a:r>
            <a:r>
              <a:rPr lang="en-US" dirty="0" err="1" smtClean="0"/>
              <a:t>Korswagen</a:t>
            </a:r>
            <a:r>
              <a:rPr lang="en-US" dirty="0" smtClean="0"/>
              <a:t>, Michael A. Herman, Hans C. </a:t>
            </a:r>
            <a:r>
              <a:rPr lang="en-US" dirty="0" err="1" smtClean="0"/>
              <a:t>Clevers</a:t>
            </a:r>
            <a:r>
              <a:rPr lang="en-US" dirty="0" smtClean="0"/>
              <a:t>. Distinct </a:t>
            </a:r>
            <a:r>
              <a:rPr lang="en-US" dirty="0" err="1" smtClean="0"/>
              <a:t>b-catenins</a:t>
            </a:r>
            <a:r>
              <a:rPr lang="en-US" dirty="0" smtClean="0"/>
              <a:t> mediate adhesion and </a:t>
            </a:r>
            <a:r>
              <a:rPr lang="en-US" dirty="0" err="1" smtClean="0"/>
              <a:t>signalling</a:t>
            </a:r>
            <a:r>
              <a:rPr lang="en-US" dirty="0" smtClean="0"/>
              <a:t> functions in C. </a:t>
            </a:r>
            <a:r>
              <a:rPr lang="en-US" dirty="0" err="1" smtClean="0"/>
              <a:t>elegans</a:t>
            </a:r>
            <a:r>
              <a:rPr lang="en-US" dirty="0" smtClean="0"/>
              <a:t>. Nature, </a:t>
            </a:r>
            <a:r>
              <a:rPr lang="en-US" dirty="0" err="1" smtClean="0"/>
              <a:t>vol</a:t>
            </a:r>
            <a:r>
              <a:rPr lang="en-US" dirty="0" smtClean="0"/>
              <a:t> 406, 3 August 2000</a:t>
            </a:r>
          </a:p>
          <a:p>
            <a:r>
              <a:rPr lang="en-US" dirty="0"/>
              <a:t>Huber, Andrew, and Weis, William (2001).  The structure of the </a:t>
            </a:r>
            <a:r>
              <a:rPr lang="en-US" dirty="0" err="1"/>
              <a:t>β-catenin/E-cadherin</a:t>
            </a:r>
            <a:r>
              <a:rPr lang="en-US" dirty="0"/>
              <a:t> complex and the molecular basis of diverse </a:t>
            </a:r>
            <a:r>
              <a:rPr lang="en-US" dirty="0" err="1"/>
              <a:t>ligand</a:t>
            </a:r>
            <a:r>
              <a:rPr lang="en-US" dirty="0"/>
              <a:t> recognition by </a:t>
            </a:r>
            <a:r>
              <a:rPr lang="en-US" dirty="0" err="1"/>
              <a:t>β-catenin</a:t>
            </a:r>
            <a:r>
              <a:rPr lang="en-US" dirty="0"/>
              <a:t>.  Cell: 105, 391-402.</a:t>
            </a:r>
            <a:r>
              <a:rPr lang="en-US" dirty="0" smtClean="0"/>
              <a:t> </a:t>
            </a:r>
          </a:p>
          <a:p>
            <a:r>
              <a:rPr lang="en-US" dirty="0"/>
              <a:t>Xing, Yi; </a:t>
            </a:r>
            <a:r>
              <a:rPr lang="en-US" dirty="0" err="1"/>
              <a:t>Takemaru</a:t>
            </a:r>
            <a:r>
              <a:rPr lang="en-US" dirty="0"/>
              <a:t>, Ken-</a:t>
            </a:r>
            <a:r>
              <a:rPr lang="en-US" dirty="0" err="1"/>
              <a:t>Ichi</a:t>
            </a:r>
            <a:r>
              <a:rPr lang="en-US" dirty="0"/>
              <a:t>; Liu, Jing; Berndt, Jason; </a:t>
            </a:r>
            <a:r>
              <a:rPr lang="en-US" dirty="0" err="1"/>
              <a:t>Zheng</a:t>
            </a:r>
            <a:r>
              <a:rPr lang="en-US" dirty="0"/>
              <a:t>, </a:t>
            </a:r>
            <a:r>
              <a:rPr lang="en-US" dirty="0" err="1"/>
              <a:t>Jie</a:t>
            </a:r>
            <a:r>
              <a:rPr lang="en-US" dirty="0"/>
              <a:t>; Moon, Randall; and </a:t>
            </a:r>
            <a:r>
              <a:rPr lang="en-US" dirty="0" err="1"/>
              <a:t>Xu</a:t>
            </a:r>
            <a:r>
              <a:rPr lang="en-US" dirty="0"/>
              <a:t>, </a:t>
            </a:r>
            <a:r>
              <a:rPr lang="en-US" dirty="0" err="1"/>
              <a:t>Wenqing</a:t>
            </a:r>
            <a:r>
              <a:rPr lang="en-US" dirty="0"/>
              <a:t> (2008).  Crystal Structure of a Full-Length </a:t>
            </a:r>
            <a:r>
              <a:rPr lang="en-US" dirty="0" err="1"/>
              <a:t>β-Catenin</a:t>
            </a:r>
            <a:r>
              <a:rPr lang="en-US" dirty="0"/>
              <a:t>.  Structure: 16; 478-487.</a:t>
            </a:r>
            <a:r>
              <a:rPr lang="en-US" dirty="0" smtClean="0"/>
              <a:t> </a:t>
            </a:r>
          </a:p>
          <a:p>
            <a:r>
              <a:rPr lang="en-US" dirty="0" smtClean="0"/>
              <a:t>Hoover, B. A. (2005). Beta-</a:t>
            </a:r>
            <a:r>
              <a:rPr lang="en-US" dirty="0" err="1" smtClean="0"/>
              <a:t>catenin</a:t>
            </a:r>
            <a:r>
              <a:rPr lang="en-US" dirty="0" smtClean="0"/>
              <a:t> Mediated </a:t>
            </a:r>
            <a:r>
              <a:rPr lang="en-US" dirty="0" err="1" smtClean="0"/>
              <a:t>Wnt</a:t>
            </a:r>
            <a:r>
              <a:rPr lang="en-US" dirty="0" smtClean="0"/>
              <a:t> Signaling as a Marker for Characterization of Human Bone Marrow-Derived Connective Tissue Progenitor Cells, </a:t>
            </a:r>
            <a:r>
              <a:rPr lang="en-US" i="1" dirty="0" smtClean="0"/>
              <a:t>The Journal of Young Investigators</a:t>
            </a:r>
            <a:r>
              <a:rPr lang="en-US" dirty="0" smtClean="0"/>
              <a:t>, 12 (5) retrieved 21 April 2011 from http://</a:t>
            </a:r>
            <a:r>
              <a:rPr lang="en-US" dirty="0" err="1" smtClean="0"/>
              <a:t>www.jyi.org/research/re.php?id</a:t>
            </a:r>
            <a:r>
              <a:rPr lang="en-US" dirty="0" smtClean="0"/>
              <a:t>=190 </a:t>
            </a:r>
          </a:p>
          <a:p>
            <a:r>
              <a:rPr lang="en-US" dirty="0" smtClean="0"/>
              <a:t>Katharine </a:t>
            </a:r>
            <a:r>
              <a:rPr lang="en-US" dirty="0" err="1" smtClean="0"/>
              <a:t>Eklof</a:t>
            </a:r>
            <a:r>
              <a:rPr lang="en-US" dirty="0" smtClean="0"/>
              <a:t> Spink, </a:t>
            </a:r>
            <a:r>
              <a:rPr lang="en-US" dirty="0" err="1" smtClean="0"/>
              <a:t>Sofiya</a:t>
            </a:r>
            <a:r>
              <a:rPr lang="en-US" dirty="0" smtClean="0"/>
              <a:t> </a:t>
            </a:r>
            <a:r>
              <a:rPr lang="en-US" dirty="0" err="1" smtClean="0"/>
              <a:t>G.Fridman</a:t>
            </a:r>
            <a:r>
              <a:rPr lang="en-US" dirty="0" smtClean="0"/>
              <a:t>, William </a:t>
            </a:r>
            <a:r>
              <a:rPr lang="en-US" dirty="0" err="1" smtClean="0"/>
              <a:t>I.Weis</a:t>
            </a:r>
            <a:r>
              <a:rPr lang="en-US" dirty="0" smtClean="0"/>
              <a:t>.  Molecular mechanisms of </a:t>
            </a:r>
            <a:r>
              <a:rPr lang="en-US" dirty="0" err="1" smtClean="0"/>
              <a:t>b-catenin</a:t>
            </a:r>
            <a:r>
              <a:rPr lang="en-US" dirty="0" smtClean="0"/>
              <a:t> recognition by 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coli revealed by the structure of an </a:t>
            </a:r>
            <a:r>
              <a:rPr lang="en-US" dirty="0" err="1" smtClean="0"/>
              <a:t>APC±b-catenin</a:t>
            </a:r>
            <a:r>
              <a:rPr lang="en-US" dirty="0" smtClean="0"/>
              <a:t> complex . The EMBO Journal Vol. 20 No. 22 pp. 6203±6212, 2001 </a:t>
            </a:r>
          </a:p>
          <a:p>
            <a:r>
              <a:rPr lang="en-US" dirty="0" smtClean="0"/>
              <a:t>Ronen </a:t>
            </a:r>
            <a:r>
              <a:rPr lang="en-US" dirty="0" err="1" smtClean="0"/>
              <a:t>Zaidel</a:t>
            </a:r>
            <a:r>
              <a:rPr lang="en-US" dirty="0" smtClean="0"/>
              <a:t>-Bar, Michael J. Joyce, Allison M. Lynch, Kristen Witte, </a:t>
            </a:r>
            <a:r>
              <a:rPr lang="en-US" dirty="0" err="1" smtClean="0"/>
              <a:t>Anjon</a:t>
            </a:r>
            <a:r>
              <a:rPr lang="en-US" dirty="0" smtClean="0"/>
              <a:t> </a:t>
            </a:r>
            <a:r>
              <a:rPr lang="en-US" dirty="0" err="1" smtClean="0"/>
              <a:t>Audhya</a:t>
            </a:r>
            <a:r>
              <a:rPr lang="en-US" dirty="0" smtClean="0"/>
              <a:t>, and Jeff Hardin.  The F-BAR domain of SRGP-1 facilitates cell–cell adhesion during C. </a:t>
            </a:r>
            <a:r>
              <a:rPr lang="en-US" dirty="0" err="1" smtClean="0"/>
              <a:t>elegans</a:t>
            </a:r>
            <a:r>
              <a:rPr lang="en-US" dirty="0" smtClean="0"/>
              <a:t> morphogenesis.  Journal of Cell Biology. November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Michelle Harris </a:t>
            </a:r>
          </a:p>
          <a:p>
            <a:r>
              <a:rPr lang="en-US" dirty="0" smtClean="0"/>
              <a:t>Jeff Hardin</a:t>
            </a:r>
          </a:p>
          <a:p>
            <a:r>
              <a:rPr lang="en-US" dirty="0" smtClean="0"/>
              <a:t>Tim Loveless and Elise </a:t>
            </a:r>
            <a:r>
              <a:rPr lang="en-US" dirty="0" err="1" smtClean="0"/>
              <a:t>Walck</a:t>
            </a:r>
            <a:r>
              <a:rPr lang="en-US" dirty="0" smtClean="0"/>
              <a:t>-Shannon </a:t>
            </a:r>
          </a:p>
          <a:p>
            <a:r>
              <a:rPr lang="en-US" dirty="0" smtClean="0"/>
              <a:t>Margaret </a:t>
            </a:r>
            <a:r>
              <a:rPr lang="en-US" dirty="0" err="1" smtClean="0"/>
              <a:t>Franzen</a:t>
            </a:r>
            <a:r>
              <a:rPr lang="en-US" dirty="0" smtClean="0"/>
              <a:t> and Mark </a:t>
            </a:r>
            <a:r>
              <a:rPr lang="en-US" dirty="0" err="1" smtClean="0"/>
              <a:t>Hoelzer</a:t>
            </a:r>
            <a:endParaRPr lang="en-US" dirty="0"/>
          </a:p>
        </p:txBody>
      </p:sp>
      <p:pic>
        <p:nvPicPr>
          <p:cNvPr id="4" name="Picture 3" descr="cheesy pictu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4332233"/>
            <a:ext cx="2284934" cy="191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850</Words>
  <Application>Microsoft Macintosh PowerPoint</Application>
  <PresentationFormat>On-screen Show (4:3)</PresentationFormat>
  <Paragraphs>69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Beta Catenin: An Essential Player in Both Cell-Cell Adhesion and Wnt Transcriptional Regulation </vt:lpstr>
      <vt:lpstr>β-catenin</vt:lpstr>
      <vt:lpstr>Beta Catenin Structure</vt:lpstr>
      <vt:lpstr>The Story</vt:lpstr>
      <vt:lpstr>Methods</vt:lpstr>
      <vt:lpstr>Future Research</vt:lpstr>
      <vt:lpstr>Educational Objectives</vt:lpstr>
      <vt:lpstr>Works Referenced</vt:lpstr>
      <vt:lpstr>Special Thanks to:</vt:lpstr>
    </vt:vector>
  </TitlesOfParts>
  <Company>University of WI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Catenin: An Essential Player in Both Cell-Cell Adhesion and Wnt Transcriptional Regulation </dc:title>
  <dc:creator>Katie Strobel</dc:creator>
  <cp:lastModifiedBy>Katie Strobel</cp:lastModifiedBy>
  <cp:revision>42</cp:revision>
  <dcterms:created xsi:type="dcterms:W3CDTF">2011-04-28T15:10:10Z</dcterms:created>
  <dcterms:modified xsi:type="dcterms:W3CDTF">2011-04-28T16:22:34Z</dcterms:modified>
</cp:coreProperties>
</file>